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 id="2147484094" r:id="rId5"/>
  </p:sldMasterIdLst>
  <p:notesMasterIdLst>
    <p:notesMasterId r:id="rId15"/>
  </p:notesMasterIdLst>
  <p:sldIdLst>
    <p:sldId id="305" r:id="rId6"/>
    <p:sldId id="324" r:id="rId7"/>
    <p:sldId id="328" r:id="rId8"/>
    <p:sldId id="323" r:id="rId9"/>
    <p:sldId id="327" r:id="rId10"/>
    <p:sldId id="326" r:id="rId11"/>
    <p:sldId id="325" r:id="rId12"/>
    <p:sldId id="311" r:id="rId13"/>
    <p:sldId id="307" r:id="rId14"/>
  </p:sldIdLst>
  <p:sldSz cx="12192000" cy="6858000"/>
  <p:notesSz cx="6807200" cy="9939338"/>
  <p:custDataLst>
    <p:tags r:id="rId16"/>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7E8A"/>
    <a:srgbClr val="E06373"/>
    <a:srgbClr val="0076A8"/>
    <a:srgbClr val="8C8C8C"/>
    <a:srgbClr val="E7E7E7"/>
    <a:srgbClr val="BBBCBC"/>
    <a:srgbClr val="FFE18B"/>
    <a:srgbClr val="FFF2CC"/>
    <a:srgbClr val="EDF3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D207A6-9AC2-43F5-93C5-49F82DD16D8D}" v="2" dt="2026-10-29T07:56:35.534"/>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08" y="606"/>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3"/>
            <a:ext cx="2950375" cy="498966"/>
          </a:xfrm>
          <a:prstGeom prst="rect">
            <a:avLst/>
          </a:prstGeom>
        </p:spPr>
        <p:txBody>
          <a:bodyPr vert="horz" lIns="92211" tIns="46106" rIns="92211" bIns="46106"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4" y="3"/>
            <a:ext cx="2950374" cy="498966"/>
          </a:xfrm>
          <a:prstGeom prst="rect">
            <a:avLst/>
          </a:prstGeom>
        </p:spPr>
        <p:txBody>
          <a:bodyPr vert="horz" lIns="92211" tIns="46106" rIns="92211" bIns="46106"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2026/10/29</a:t>
            </a:fld>
            <a:endParaRPr kumimoji="1" lang="ja-JP" altLang="en-US"/>
          </a:p>
        </p:txBody>
      </p:sp>
      <p:sp>
        <p:nvSpPr>
          <p:cNvPr id="4" name="スライド イメージ プレースホルダー 3"/>
          <p:cNvSpPr>
            <a:spLocks noGrp="1" noRot="1" noChangeAspect="1"/>
          </p:cNvSpPr>
          <p:nvPr>
            <p:ph type="sldImg" idx="2"/>
          </p:nvPr>
        </p:nvSpPr>
        <p:spPr>
          <a:xfrm>
            <a:off x="423863" y="1243013"/>
            <a:ext cx="5959475" cy="3352800"/>
          </a:xfrm>
          <a:prstGeom prst="rect">
            <a:avLst/>
          </a:prstGeom>
          <a:noFill/>
          <a:ln w="12700">
            <a:solidFill>
              <a:prstClr val="black"/>
            </a:solidFill>
          </a:ln>
        </p:spPr>
        <p:txBody>
          <a:bodyPr vert="horz" lIns="92211" tIns="46106" rIns="92211" bIns="46106" rtlCol="0" anchor="ctr"/>
          <a:lstStyle/>
          <a:p>
            <a:endParaRPr lang="ja-JP" altLang="en-US"/>
          </a:p>
        </p:txBody>
      </p:sp>
      <p:sp>
        <p:nvSpPr>
          <p:cNvPr id="5" name="ノート プレースホルダー 4"/>
          <p:cNvSpPr>
            <a:spLocks noGrp="1"/>
          </p:cNvSpPr>
          <p:nvPr>
            <p:ph type="body" sz="quarter" idx="3"/>
          </p:nvPr>
        </p:nvSpPr>
        <p:spPr>
          <a:xfrm>
            <a:off x="680242" y="4783357"/>
            <a:ext cx="5446723" cy="3913364"/>
          </a:xfrm>
          <a:prstGeom prst="rect">
            <a:avLst/>
          </a:prstGeom>
        </p:spPr>
        <p:txBody>
          <a:bodyPr vert="horz" lIns="92211" tIns="46106" rIns="92211" bIns="4610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11" tIns="46106" rIns="92211" bIns="46106"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4" y="9440372"/>
            <a:ext cx="2950374" cy="498966"/>
          </a:xfrm>
          <a:prstGeom prst="rect">
            <a:avLst/>
          </a:prstGeom>
        </p:spPr>
        <p:txBody>
          <a:bodyPr vert="horz" lIns="92211" tIns="46106" rIns="92211" bIns="46106"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3749910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baseline="0">
                <a:latin typeface="+mn-lt"/>
                <a:ea typeface="+mn-ea"/>
                <a:cs typeface="+mn-cs"/>
                <a:sym typeface="+mn-lt"/>
              </a:defRPr>
            </a:lvl1pPr>
          </a:lstStyle>
          <a:p>
            <a:r>
              <a:rPr lang="ja-JP" altLang="en-US"/>
              <a:t>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baseline="0">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6096000" y="396000"/>
            <a:ext cx="5582769" cy="676800"/>
          </a:xfrm>
          <a:prstGeom prst="rect">
            <a:avLst/>
          </a:prstGeom>
        </p:spPr>
        <p:txBody>
          <a:bodyPr lIns="0">
            <a:normAutofit/>
          </a:bodyPr>
          <a:lstStyle>
            <a:lvl1pPr algn="r">
              <a:lnSpc>
                <a:spcPct val="100000"/>
              </a:lnSpc>
              <a:spcBef>
                <a:spcPts val="0"/>
              </a:spcBef>
              <a:defRPr sz="2708" baseline="0">
                <a:latin typeface="+mn-lt"/>
                <a:ea typeface="+mn-ea"/>
                <a:cs typeface="+mn-cs"/>
                <a:sym typeface="+mn-lt"/>
              </a:defRPr>
            </a:lvl1pPr>
            <a:lvl2pPr>
              <a:defRPr sz="2708"/>
            </a:lvl2pPr>
            <a:lvl3pPr>
              <a:defRPr sz="2708"/>
            </a:lvl3pPr>
            <a:lvl4pPr>
              <a:defRPr sz="2708"/>
            </a:lvl4pPr>
            <a:lvl5pPr>
              <a:defRPr sz="2708"/>
            </a:lvl5pPr>
          </a:lstStyle>
          <a:p>
            <a:pPr lvl="0"/>
            <a:r>
              <a:rPr kumimoji="1" lang="ja-JP" altLang="en-US"/>
              <a:t>クライアント社名</a:t>
            </a:r>
          </a:p>
        </p:txBody>
      </p:sp>
      <p:pic>
        <p:nvPicPr>
          <p:cNvPr id="7" name="図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2610" y="432000"/>
            <a:ext cx="2304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1058155235"/>
      </p:ext>
    </p:extLst>
  </p:cSld>
  <p:clrMapOvr>
    <a:masterClrMapping/>
  </p:clrMapOvr>
  <p:hf hdr="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838639486"/>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a:latin typeface="+mn-lt"/>
                <a:ea typeface="+mn-ea"/>
                <a:cs typeface="+mn-cs"/>
                <a:sym typeface="+mn-lt"/>
              </a:defRPr>
            </a:lvl1pPr>
          </a:lstStyle>
          <a:p>
            <a:r>
              <a:rPr lang="ja-JP" altLang="en-US"/>
              <a:t>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5C5A3295-3564-4576-96DB-80CBF7A205A7}"/>
              </a:ext>
            </a:extLst>
          </p:cNvPr>
          <p:cNvSpPr>
            <a:spLocks noGrp="1"/>
          </p:cNvSpPr>
          <p:nvPr>
            <p:ph type="dt" sz="half" idx="12"/>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2543739819"/>
      </p:ext>
    </p:extLst>
  </p:cSld>
  <p:clrMapOvr>
    <a:masterClrMapping/>
  </p:clrMapOvr>
  <p:hf hdr="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5998323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513231"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6317538"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4" name="タイトル 3"/>
          <p:cNvSpPr>
            <a:spLocks noGrp="1"/>
          </p:cNvSpPr>
          <p:nvPr>
            <p:ph type="title"/>
          </p:nvPr>
        </p:nvSpPr>
        <p:spPr bwMode="gray"/>
        <p:txBody>
          <a:bodyPr vert="horz"/>
          <a:lstStyle>
            <a:lvl1pPr>
              <a:defRPr>
                <a:latin typeface="+mj-lt"/>
                <a:ea typeface="+mj-ea"/>
                <a:cs typeface="+mj-cs"/>
                <a:sym typeface="+mj-lt"/>
              </a:defRPr>
            </a:lvl1pPr>
          </a:lstStyle>
          <a:p>
            <a:r>
              <a:rPr kumimoji="1" lang="ja-JP" altLang="en-US"/>
              <a:t>マスター タイトルの書式設定</a:t>
            </a:r>
          </a:p>
        </p:txBody>
      </p:sp>
    </p:spTree>
    <p:extLst>
      <p:ext uri="{BB962C8B-B14F-4D97-AF65-F5344CB8AC3E}">
        <p14:creationId xmlns:p14="http://schemas.microsoft.com/office/powerpoint/2010/main" val="2982903191"/>
      </p:ext>
    </p:extLst>
  </p:cSld>
  <p:clrMapOvr>
    <a:masterClrMapping/>
  </p:clrMapOvr>
  <p:hf hdr="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04047938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
        <p:nvSpPr>
          <p:cNvPr id="6" name="テキスト プレースホルダー 5"/>
          <p:cNvSpPr>
            <a:spLocks noGrp="1"/>
          </p:cNvSpPr>
          <p:nvPr>
            <p:ph type="body" sz="quarter" idx="12"/>
          </p:nvPr>
        </p:nvSpPr>
        <p:spPr bwMode="gray">
          <a:xfrm>
            <a:off x="2329846" y="2340000"/>
            <a:ext cx="7532308"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2894029594"/>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基本版） 中表紙_A4">
    <p:bg>
      <p:bgPr>
        <a:solidFill>
          <a:srgbClr val="86BC25"/>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67591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267199" y="2232000"/>
            <a:ext cx="6380308" cy="432000"/>
          </a:xfrm>
          <a:prstGeom prst="rect">
            <a:avLst/>
          </a:prstGeom>
          <a:noFill/>
        </p:spPr>
        <p:txBody>
          <a:bodyPr wrap="square" lIns="0" rIns="0" anchor="t" anchorCtr="0">
            <a:noAutofit/>
          </a:bodyPr>
          <a:lstStyle>
            <a:lvl1pPr marL="0" indent="0" algn="l">
              <a:lnSpc>
                <a:spcPct val="100000"/>
              </a:lnSpc>
              <a:spcBef>
                <a:spcPts val="0"/>
              </a:spcBef>
              <a:buNone/>
              <a:defRPr sz="3446"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Tree>
    <p:extLst>
      <p:ext uri="{BB962C8B-B14F-4D97-AF65-F5344CB8AC3E}">
        <p14:creationId xmlns:p14="http://schemas.microsoft.com/office/powerpoint/2010/main" val="1633268474"/>
      </p:ext>
    </p:extLst>
  </p:cSld>
  <p:clrMapOvr>
    <a:overrideClrMapping bg1="lt1" tx1="dk1" bg2="lt2" tx2="dk2" accent1="accent1" accent2="accent2" accent3="accent3" accent4="accent4" accent5="accent5" accent6="accent6" hlink="hlink" folHlink="folHlink"/>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689363007"/>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基本版） タイトルのみ_Header上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9690201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3231" y="180000"/>
            <a:ext cx="11165538" cy="360000"/>
          </a:xfrm>
          <a:prstGeom prst="rect">
            <a:avLst/>
          </a:prstGeom>
        </p:spPr>
        <p:txBody>
          <a:bodyPr wrap="none" anchor="t" anchorCtr="0">
            <a:noAutofit/>
          </a:bodyPr>
          <a:lstStyle>
            <a:lvl1pPr>
              <a:lnSpc>
                <a:spcPct val="100000"/>
              </a:lnSpc>
              <a:spcBef>
                <a:spcPts val="0"/>
              </a:spcBef>
              <a:defRPr sz="2585" b="1" baseline="0">
                <a:solidFill>
                  <a:schemeClr val="tx1"/>
                </a:solidFill>
                <a:latin typeface="+mj-lt"/>
                <a:ea typeface="+mj-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a:xfrm>
            <a:off x="512611" y="684000"/>
            <a:ext cx="11165538" cy="615600"/>
          </a:xfrm>
        </p:spPr>
        <p:txBody>
          <a:bodyPr vert="horz" anchor="t"/>
          <a:lstStyle>
            <a:lvl1pPr>
              <a:defRPr sz="2215" b="0" baseline="0">
                <a:latin typeface="+mn-lt"/>
                <a:ea typeface="+mn-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791952206"/>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68939210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mn-lt"/>
                <a:ea typeface="+mn-ea"/>
                <a:cs typeface="+mn-cs"/>
                <a:sym typeface="+mn-lt"/>
              </a:defRPr>
            </a:lvl4pPr>
            <a:lvl5pPr>
              <a:defRPr sz="1477"/>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0822A2BF-4EE5-45F6-88E1-9AA10A8C672A}" type="slidenum">
              <a:rPr lang="ja-JP" altLang="en-US" smtClean="0"/>
              <a:pPr/>
              <a:t>‹#›</a:t>
            </a:fld>
            <a:endParaRPr lang="ja-JP" altLang="en-US"/>
          </a:p>
        </p:txBody>
      </p:sp>
      <p:sp>
        <p:nvSpPr>
          <p:cNvPr id="3" name="テキスト プレースホルダー 2"/>
          <p:cNvSpPr>
            <a:spLocks noGrp="1"/>
          </p:cNvSpPr>
          <p:nvPr>
            <p:ph type="body" sz="quarter" idx="12"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25068821"/>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232190008"/>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6316785"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a:p>
        </p:txBody>
      </p:sp>
      <p:sp>
        <p:nvSpPr>
          <p:cNvPr id="3"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3" name="テキスト プレースホルダー 2"/>
          <p:cNvSpPr>
            <a:spLocks noGrp="1"/>
          </p:cNvSpPr>
          <p:nvPr>
            <p:ph type="body" sz="quarter" idx="16" hasCustomPrompt="1"/>
          </p:nvPr>
        </p:nvSpPr>
        <p:spPr bwMode="gray">
          <a:xfrm>
            <a:off x="6316785"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84938550"/>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13781059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513230" y="1476000"/>
            <a:ext cx="11165538" cy="4824000"/>
          </a:xfrm>
          <a:prstGeom prst="rect">
            <a:avLst/>
          </a:prstGeom>
        </p:spPr>
        <p:txBody>
          <a:bodyPr/>
          <a:lstStyle>
            <a:lvl1pPr>
              <a:lnSpc>
                <a:spcPct val="110000"/>
              </a:lnSpc>
              <a:spcBef>
                <a:spcPts val="738"/>
              </a:spcBef>
              <a:buFont typeface="Arial" pitchFamily="34" charset="0"/>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8"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38382665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969854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2"/>
            <a:ext cx="1712007" cy="302647"/>
          </a:xfrm>
          <a:prstGeom prst="rect">
            <a:avLst/>
          </a:prstGeom>
          <a:noFill/>
        </p:spPr>
        <p:txBody>
          <a:bodyPr wrap="none" lIns="0" tIns="0" rIns="0" bIns="0" rtlCol="0">
            <a:spAutoFit/>
          </a:bodyPr>
          <a:lstStyle/>
          <a:p>
            <a:pPr algn="l">
              <a:lnSpc>
                <a:spcPts val="1169"/>
              </a:lnSpc>
            </a:pPr>
            <a:r>
              <a:rPr kumimoji="1" lang="en-US" altLang="ja-JP" sz="985">
                <a:latin typeface="+mn-lt"/>
                <a:cs typeface="+mn-cs"/>
                <a:sym typeface="+mn-lt"/>
              </a:rPr>
              <a:t>Member of</a:t>
            </a:r>
            <a:br>
              <a:rPr kumimoji="1" lang="en-US" altLang="ja-JP" sz="985">
                <a:latin typeface="+mn-lt"/>
                <a:cs typeface="+mn-cs"/>
                <a:sym typeface="+mn-lt"/>
              </a:rPr>
            </a:br>
            <a:r>
              <a:rPr kumimoji="1" lang="en-US" altLang="ja-JP" sz="985" b="1">
                <a:latin typeface="+mn-lt"/>
                <a:cs typeface="+mn-cs"/>
                <a:sym typeface="+mn-lt"/>
              </a:rPr>
              <a:t>Deloitte </a:t>
            </a:r>
            <a:r>
              <a:rPr kumimoji="1" lang="en-US" altLang="ja-JP" sz="985" b="1" err="1">
                <a:latin typeface="+mn-lt"/>
                <a:cs typeface="+mn-cs"/>
                <a:sym typeface="+mn-lt"/>
              </a:rPr>
              <a:t>Touche</a:t>
            </a:r>
            <a:r>
              <a:rPr kumimoji="1" lang="en-US" altLang="ja-JP" sz="985" b="1">
                <a:latin typeface="+mn-lt"/>
                <a:cs typeface="+mn-cs"/>
                <a:sym typeface="+mn-lt"/>
              </a:rPr>
              <a:t> Tohmatsu Limited</a:t>
            </a:r>
            <a:endParaRPr kumimoji="1" lang="ja-JP" altLang="en-US" sz="985" b="1">
              <a:latin typeface="+mn-lt"/>
              <a:cs typeface="+mn-cs"/>
              <a:sym typeface="+mn-lt"/>
            </a:endParaRPr>
          </a:p>
        </p:txBody>
      </p:sp>
      <p:sp>
        <p:nvSpPr>
          <p:cNvPr id="14" name="テキスト プレースホルダー 13">
            <a:extLst>
              <a:ext uri="{FF2B5EF4-FFF2-40B4-BE49-F238E27FC236}">
                <a16:creationId xmlns:a16="http://schemas.microsoft.com/office/drawing/2014/main" id="{4D4831B1-A04A-42C3-BD52-942B25744B6D}"/>
              </a:ext>
            </a:extLst>
          </p:cNvPr>
          <p:cNvSpPr>
            <a:spLocks noGrp="1"/>
          </p:cNvSpPr>
          <p:nvPr>
            <p:ph type="body" sz="quarter" idx="10"/>
          </p:nvPr>
        </p:nvSpPr>
        <p:spPr bwMode="gray">
          <a:xfrm>
            <a:off x="513969" y="6306505"/>
            <a:ext cx="8640000" cy="157351"/>
          </a:xfrm>
        </p:spPr>
        <p:txBody>
          <a:bodyPr anchor="b" anchorCtr="0">
            <a:spAutoFit/>
          </a:bodyPr>
          <a:lstStyle>
            <a:lvl1pPr>
              <a:defRPr sz="985">
                <a:cs typeface="+mn-cs"/>
              </a:defRPr>
            </a:lvl1pPr>
          </a:lstStyle>
          <a:p>
            <a:pPr lvl="0"/>
            <a:r>
              <a:rPr kumimoji="1" lang="ja-JP" altLang="en-US"/>
              <a:t>マスター テキストの書式設定</a:t>
            </a:r>
          </a:p>
        </p:txBody>
      </p:sp>
      <p:pic>
        <p:nvPicPr>
          <p:cNvPr id="18" name="図 17">
            <a:extLst>
              <a:ext uri="{FF2B5EF4-FFF2-40B4-BE49-F238E27FC236}">
                <a16:creationId xmlns:a16="http://schemas.microsoft.com/office/drawing/2014/main" id="{7F14F7E8-2C42-4BD2-8B4C-7C658763AB7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3969" y="432000"/>
            <a:ext cx="2304000" cy="587972"/>
          </a:xfrm>
          <a:prstGeom prst="rect">
            <a:avLst/>
          </a:prstGeom>
        </p:spPr>
      </p:pic>
      <p:sp>
        <p:nvSpPr>
          <p:cNvPr id="8" name="Text Box 37">
            <a:extLst>
              <a:ext uri="{FF2B5EF4-FFF2-40B4-BE49-F238E27FC236}">
                <a16:creationId xmlns:a16="http://schemas.microsoft.com/office/drawing/2014/main" id="{D6BA3D81-CAD1-43DC-A531-54F7C4DC8DF8}"/>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tx1"/>
                </a:solidFill>
                <a:latin typeface="+mn-lt"/>
                <a:ea typeface="+mn-ea"/>
                <a:cs typeface="+mn-cs"/>
                <a:sym typeface="+mn-lt"/>
              </a:rPr>
              <a:t>© 2023. For information, contact Deloitte Tohmatsu Group.</a:t>
            </a:r>
          </a:p>
        </p:txBody>
      </p:sp>
      <p:pic>
        <p:nvPicPr>
          <p:cNvPr id="4" name="図 3" descr="ロゴ, 会社名&#10;&#10;自動的に生成された説明">
            <a:extLst>
              <a:ext uri="{FF2B5EF4-FFF2-40B4-BE49-F238E27FC236}">
                <a16:creationId xmlns:a16="http://schemas.microsoft.com/office/drawing/2014/main" id="{784D5B73-DF9C-49AC-94A2-96EF6F33C255}"/>
              </a:ext>
            </a:extLst>
          </p:cNvPr>
          <p:cNvPicPr>
            <a:picLocks noChangeAspect="1"/>
          </p:cNvPicPr>
          <p:nvPr userDrawn="1"/>
        </p:nvPicPr>
        <p:blipFill>
          <a:blip r:embed="rId6"/>
          <a:stretch>
            <a:fillRect/>
          </a:stretch>
        </p:blipFill>
        <p:spPr bwMode="gray">
          <a:xfrm>
            <a:off x="9908831" y="5472503"/>
            <a:ext cx="1772308" cy="873777"/>
          </a:xfrm>
          <a:prstGeom prst="rect">
            <a:avLst/>
          </a:prstGeom>
        </p:spPr>
      </p:pic>
    </p:spTree>
    <p:extLst>
      <p:ext uri="{BB962C8B-B14F-4D97-AF65-F5344CB8AC3E}">
        <p14:creationId xmlns:p14="http://schemas.microsoft.com/office/powerpoint/2010/main" val="118093057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44158645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2"/>
            <a:ext cx="1712007" cy="302647"/>
          </a:xfrm>
          <a:prstGeom prst="rect">
            <a:avLst/>
          </a:prstGeom>
          <a:noFill/>
        </p:spPr>
        <p:txBody>
          <a:bodyPr wrap="none" lIns="0" tIns="0" rIns="0" bIns="0" rtlCol="0">
            <a:spAutoFit/>
          </a:bodyPr>
          <a:lstStyle/>
          <a:p>
            <a:pPr algn="l">
              <a:lnSpc>
                <a:spcPts val="1169"/>
              </a:lnSpc>
            </a:pPr>
            <a:r>
              <a:rPr kumimoji="1" lang="en-US" altLang="ja-JP" sz="985">
                <a:latin typeface="+mn-lt"/>
                <a:cs typeface="+mn-cs"/>
                <a:sym typeface="+mn-lt"/>
              </a:rPr>
              <a:t>Member of</a:t>
            </a:r>
            <a:br>
              <a:rPr kumimoji="1" lang="en-US" altLang="ja-JP" sz="985">
                <a:latin typeface="+mn-lt"/>
                <a:cs typeface="+mn-cs"/>
                <a:sym typeface="+mn-lt"/>
              </a:rPr>
            </a:br>
            <a:r>
              <a:rPr kumimoji="1" lang="en-US" altLang="ja-JP" sz="985" b="1">
                <a:latin typeface="+mn-lt"/>
                <a:cs typeface="+mn-cs"/>
                <a:sym typeface="+mn-lt"/>
              </a:rPr>
              <a:t>Deloitte Touche Tohmatsu Limited</a:t>
            </a:r>
            <a:endParaRPr kumimoji="1" lang="ja-JP" altLang="en-US" sz="985" b="1">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513969" y="6306505"/>
            <a:ext cx="8640000" cy="157351"/>
          </a:xfrm>
        </p:spPr>
        <p:txBody>
          <a:bodyPr anchor="b" anchorCtr="0">
            <a:spAutoFit/>
          </a:bodyPr>
          <a:lstStyle>
            <a:lvl1pPr>
              <a:defRPr sz="985">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bwMode="gray">
          <a:xfrm>
            <a:off x="512610" y="431005"/>
            <a:ext cx="4243429"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tx1"/>
                </a:solidFill>
                <a:latin typeface="+mn-lt"/>
                <a:ea typeface="+mn-ea"/>
                <a:cs typeface="+mn-cs"/>
                <a:sym typeface="+mn-lt"/>
              </a:rPr>
              <a:t>© 2024. For information, contact Deloitte Tohmatsu Group.</a:t>
            </a:r>
          </a:p>
        </p:txBody>
      </p:sp>
      <p:pic>
        <p:nvPicPr>
          <p:cNvPr id="12" name="図 11" descr="ロゴ, 会社名&#10;&#10;自動的に生成された説明">
            <a:extLst>
              <a:ext uri="{FF2B5EF4-FFF2-40B4-BE49-F238E27FC236}">
                <a16:creationId xmlns:a16="http://schemas.microsoft.com/office/drawing/2014/main" id="{4770B572-0E41-4F38-9C69-20D76FA470AF}"/>
              </a:ext>
            </a:extLst>
          </p:cNvPr>
          <p:cNvPicPr>
            <a:picLocks noChangeAspect="1"/>
          </p:cNvPicPr>
          <p:nvPr userDrawn="1"/>
        </p:nvPicPr>
        <p:blipFill>
          <a:blip r:embed="rId6"/>
          <a:stretch>
            <a:fillRect/>
          </a:stretch>
        </p:blipFill>
        <p:spPr bwMode="gray">
          <a:xfrm>
            <a:off x="9908831" y="5472503"/>
            <a:ext cx="1772308" cy="873777"/>
          </a:xfrm>
          <a:prstGeom prst="rect">
            <a:avLst/>
          </a:prstGeom>
        </p:spPr>
      </p:pic>
    </p:spTree>
    <p:extLst>
      <p:ext uri="{BB962C8B-B14F-4D97-AF65-F5344CB8AC3E}">
        <p14:creationId xmlns:p14="http://schemas.microsoft.com/office/powerpoint/2010/main" val="348466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11" indent="0" algn="ctr">
              <a:buNone/>
              <a:defRPr>
                <a:solidFill>
                  <a:schemeClr val="tx1">
                    <a:tint val="75000"/>
                  </a:schemeClr>
                </a:solidFill>
              </a:defRPr>
            </a:lvl2pPr>
            <a:lvl3pPr marL="914423" indent="0" algn="ctr">
              <a:buNone/>
              <a:defRPr>
                <a:solidFill>
                  <a:schemeClr val="tx1">
                    <a:tint val="75000"/>
                  </a:schemeClr>
                </a:solidFill>
              </a:defRPr>
            </a:lvl3pPr>
            <a:lvl4pPr marL="1371634" indent="0" algn="ctr">
              <a:buNone/>
              <a:defRPr>
                <a:solidFill>
                  <a:schemeClr val="tx1">
                    <a:tint val="75000"/>
                  </a:schemeClr>
                </a:solidFill>
              </a:defRPr>
            </a:lvl4pPr>
            <a:lvl5pPr marL="1828846" indent="0" algn="ctr">
              <a:buNone/>
              <a:defRPr>
                <a:solidFill>
                  <a:schemeClr val="tx1">
                    <a:tint val="75000"/>
                  </a:schemeClr>
                </a:solidFill>
              </a:defRPr>
            </a:lvl5pPr>
            <a:lvl6pPr marL="2286057" indent="0" algn="ctr">
              <a:buNone/>
              <a:defRPr>
                <a:solidFill>
                  <a:schemeClr val="tx1">
                    <a:tint val="75000"/>
                  </a:schemeClr>
                </a:solidFill>
              </a:defRPr>
            </a:lvl6pPr>
            <a:lvl7pPr marL="2743269" indent="0" algn="ctr">
              <a:buNone/>
              <a:defRPr>
                <a:solidFill>
                  <a:schemeClr val="tx1">
                    <a:tint val="75000"/>
                  </a:schemeClr>
                </a:solidFill>
              </a:defRPr>
            </a:lvl7pPr>
            <a:lvl8pPr marL="3200480" indent="0" algn="ctr">
              <a:buNone/>
              <a:defRPr>
                <a:solidFill>
                  <a:schemeClr val="tx1">
                    <a:tint val="75000"/>
                  </a:schemeClr>
                </a:solidFill>
              </a:defRPr>
            </a:lvl8pPr>
            <a:lvl9pPr marL="3657691"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fld id="{82A1C641-4A2D-49C9-8E7A-B06C361A0A7A}" type="datetime1">
              <a:rPr lang="ja-JP" altLang="en-US" smtClean="0"/>
              <a:t>2026/10/29</a:t>
            </a:fld>
            <a:endParaRPr lang="ja-JP" altLang="en-US"/>
          </a:p>
        </p:txBody>
      </p:sp>
      <p:sp>
        <p:nvSpPr>
          <p:cNvPr id="5" name="フッター プレースホルダー 4"/>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fld id="{2B573624-9676-401E-A4F8-639460B6B7DA}" type="slidenum">
              <a:rPr lang="ja-JP" altLang="en-US" smtClean="0"/>
              <a:pPr/>
              <a:t>‹#›</a:t>
            </a:fld>
            <a:endParaRPr lang="ja-JP" altLang="en-US"/>
          </a:p>
        </p:txBody>
      </p:sp>
    </p:spTree>
    <p:extLst>
      <p:ext uri="{BB962C8B-B14F-4D97-AF65-F5344CB8AC3E}">
        <p14:creationId xmlns:p14="http://schemas.microsoft.com/office/powerpoint/2010/main" val="1857182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346050"/>
          </a:xfr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609600" y="980729"/>
            <a:ext cx="10972800" cy="514543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DE311FF-428C-440E-AF09-9C196D3D6AF3}" type="datetime1">
              <a:rPr kumimoji="1" lang="ja-JP" altLang="en-US" smtClean="0"/>
              <a:t>2026/10/29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3751371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3"/>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11" indent="0">
              <a:buNone/>
              <a:defRPr sz="1801">
                <a:solidFill>
                  <a:schemeClr val="tx1">
                    <a:tint val="75000"/>
                  </a:schemeClr>
                </a:solidFill>
              </a:defRPr>
            </a:lvl2pPr>
            <a:lvl3pPr marL="914423" indent="0">
              <a:buNone/>
              <a:defRPr sz="1600">
                <a:solidFill>
                  <a:schemeClr val="tx1">
                    <a:tint val="75000"/>
                  </a:schemeClr>
                </a:solidFill>
              </a:defRPr>
            </a:lvl3pPr>
            <a:lvl4pPr marL="1371634" indent="0">
              <a:buNone/>
              <a:defRPr sz="1401">
                <a:solidFill>
                  <a:schemeClr val="tx1">
                    <a:tint val="75000"/>
                  </a:schemeClr>
                </a:solidFill>
              </a:defRPr>
            </a:lvl4pPr>
            <a:lvl5pPr marL="1828846" indent="0">
              <a:buNone/>
              <a:defRPr sz="1401">
                <a:solidFill>
                  <a:schemeClr val="tx1">
                    <a:tint val="75000"/>
                  </a:schemeClr>
                </a:solidFill>
              </a:defRPr>
            </a:lvl5pPr>
            <a:lvl6pPr marL="2286057" indent="0">
              <a:buNone/>
              <a:defRPr sz="1401">
                <a:solidFill>
                  <a:schemeClr val="tx1">
                    <a:tint val="75000"/>
                  </a:schemeClr>
                </a:solidFill>
              </a:defRPr>
            </a:lvl6pPr>
            <a:lvl7pPr marL="2743269" indent="0">
              <a:buNone/>
              <a:defRPr sz="1401">
                <a:solidFill>
                  <a:schemeClr val="tx1">
                    <a:tint val="75000"/>
                  </a:schemeClr>
                </a:solidFill>
              </a:defRPr>
            </a:lvl7pPr>
            <a:lvl8pPr marL="3200480" indent="0">
              <a:buNone/>
              <a:defRPr sz="1401">
                <a:solidFill>
                  <a:schemeClr val="tx1">
                    <a:tint val="75000"/>
                  </a:schemeClr>
                </a:solidFill>
              </a:defRPr>
            </a:lvl8pPr>
            <a:lvl9pPr marL="3657691" indent="0">
              <a:buNone/>
              <a:defRPr sz="1401">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01ABEA5-BB4F-454B-BF8F-A5393E977F70}" type="datetime1">
              <a:rPr kumimoji="1" lang="ja-JP" altLang="en-US" smtClean="0"/>
              <a:t>2026/10/29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350490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56BB9DE-20D7-48DC-87DF-55B05367C8A8}" type="datetime1">
              <a:rPr kumimoji="1" lang="ja-JP" altLang="en-US" smtClean="0"/>
              <a:t>2026/10/29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3129572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9" y="1535113"/>
            <a:ext cx="5389033" cy="63976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2400"/>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5262BCE-2864-4E34-8B7F-CA4230B907ED}" type="datetime1">
              <a:rPr kumimoji="1" lang="ja-JP" altLang="en-US" smtClean="0"/>
              <a:t>2026/10/29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4230241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CB84CEA-66E3-4C09-9981-49C03DF513D2}" type="datetime1">
              <a:rPr kumimoji="1" lang="ja-JP" altLang="en-US" smtClean="0"/>
              <a:t>2026/10/29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34340440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3BBE89C-9A0E-44DC-BA7C-6E3F2A07AC19}" type="datetime1">
              <a:rPr kumimoji="1" lang="ja-JP" altLang="en-US" smtClean="0"/>
              <a:t>2026/10/29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2999834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4" y="273053"/>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1" y="1435103"/>
            <a:ext cx="4011084" cy="4691063"/>
          </a:xfrm>
        </p:spPr>
        <p:txBody>
          <a:bodyPr/>
          <a:lstStyle>
            <a:lvl1pPr marL="0" indent="0">
              <a:buNone/>
              <a:defRPr sz="1401"/>
            </a:lvl1pPr>
            <a:lvl2pPr marL="457211" indent="0">
              <a:buNone/>
              <a:defRPr sz="1200"/>
            </a:lvl2pPr>
            <a:lvl3pPr marL="914423" indent="0">
              <a:buNone/>
              <a:defRPr sz="1001"/>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FD0726A-4D28-4CAE-A36D-7005469D419F}" type="datetime1">
              <a:rPr kumimoji="1" lang="ja-JP" altLang="en-US" smtClean="0"/>
              <a:t>2026/10/29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405106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1"/>
            </a:lvl1pPr>
            <a:lvl2pPr marL="457211" indent="0">
              <a:buNone/>
              <a:defRPr sz="1200"/>
            </a:lvl2pPr>
            <a:lvl3pPr marL="914423" indent="0">
              <a:buNone/>
              <a:defRPr sz="1001"/>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0180A35-69F1-4E6B-BCC6-20BB70B95075}" type="datetime1">
              <a:rPr kumimoji="1" lang="ja-JP" altLang="en-US" smtClean="0"/>
              <a:t>2026/10/29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1343018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49D09D-4B52-4FB3-BF27-388C9EA87C1A}" type="datetime1">
              <a:rPr kumimoji="1" lang="ja-JP" altLang="en-US" smtClean="0"/>
              <a:t>2026/10/29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14829876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41"/>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41"/>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E120BB1-CC66-490F-9C6C-41DDA38458F3}" type="datetime1">
              <a:rPr kumimoji="1" lang="ja-JP" altLang="en-US" smtClean="0"/>
              <a:t>2026/10/29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4255409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4"/>
            </p:custDataLst>
            <p:extLst>
              <p:ext uri="{D42A27DB-BD31-4B8C-83A1-F6EECF244321}">
                <p14:modId xmlns:p14="http://schemas.microsoft.com/office/powerpoint/2010/main" val="143592380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15" imgW="563" imgH="564" progId="TCLayout.ActiveDocument.1">
                  <p:embed/>
                </p:oleObj>
              </mc:Choice>
              <mc:Fallback>
                <p:oleObj name="think-cell スライド" r:id="rId15" imgW="563" imgH="564" progId="TCLayout.ActiveDocument.1">
                  <p:embed/>
                  <p:pic>
                    <p:nvPicPr>
                      <p:cNvPr id="4" name="オブジェクト 3" hidden="1"/>
                      <p:cNvPicPr/>
                      <p:nvPr/>
                    </p:nvPicPr>
                    <p:blipFill>
                      <a:blip r:embed="rId16"/>
                      <a:stretch>
                        <a:fillRect/>
                      </a:stretch>
                    </p:blipFill>
                    <p:spPr>
                      <a:xfrm>
                        <a:off x="1955" y="1588"/>
                        <a:ext cx="1954" cy="1588"/>
                      </a:xfrm>
                      <a:prstGeom prst="rect">
                        <a:avLst/>
                      </a:prstGeom>
                    </p:spPr>
                  </p:pic>
                </p:oleObj>
              </mc:Fallback>
            </mc:AlternateContent>
          </a:graphicData>
        </a:graphic>
      </p:graphicFrame>
      <p:sp>
        <p:nvSpPr>
          <p:cNvPr id="2" name="Title Placeholder 1"/>
          <p:cNvSpPr>
            <a:spLocks noGrp="1"/>
          </p:cNvSpPr>
          <p:nvPr>
            <p:ph type="title"/>
          </p:nvPr>
        </p:nvSpPr>
        <p:spPr bwMode="gray">
          <a:xfrm>
            <a:off x="513231" y="180000"/>
            <a:ext cx="11165538"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5" name="Text Box 37"/>
          <p:cNvSpPr txBox="1">
            <a:spLocks noChangeArrowheads="1"/>
          </p:cNvSpPr>
          <p:nvPr/>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tx1"/>
                </a:solidFill>
                <a:latin typeface="+mn-lt"/>
                <a:ea typeface="+mn-ea"/>
                <a:cs typeface="+mn-cs"/>
                <a:sym typeface="+mn-lt"/>
              </a:rPr>
              <a:t>© 2024. For information, contact Deloitte Tohmatsu Group.</a:t>
            </a:r>
          </a:p>
        </p:txBody>
      </p:sp>
      <p:sp>
        <p:nvSpPr>
          <p:cNvPr id="3" name="テキスト プレースホルダー 2"/>
          <p:cNvSpPr>
            <a:spLocks noGrp="1"/>
          </p:cNvSpPr>
          <p:nvPr>
            <p:ph type="body" idx="1"/>
          </p:nvPr>
        </p:nvSpPr>
        <p:spPr bwMode="gray">
          <a:xfrm>
            <a:off x="513230" y="1476000"/>
            <a:ext cx="11166862"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5549826" y="6444001"/>
            <a:ext cx="1092350" cy="208390"/>
          </a:xfrm>
          <a:prstGeom prst="rect">
            <a:avLst/>
          </a:prstGeom>
        </p:spPr>
        <p:txBody>
          <a:bodyPr vert="horz" wrap="none" lIns="0" tIns="0" rIns="0" bIns="0" rtlCol="0" anchor="t" anchorCtr="0">
            <a:spAutoFit/>
          </a:bodyPr>
          <a:lstStyle>
            <a:lvl1pPr>
              <a:defRPr kumimoji="1" lang="en-US" altLang="ja-JP" sz="1354" smtClean="0">
                <a:solidFill>
                  <a:srgbClr val="75787B"/>
                </a:solidFill>
                <a:latin typeface="+mn-lt"/>
                <a:cs typeface="+mn-cs"/>
              </a:defRPr>
            </a:lvl1pPr>
          </a:lstStyle>
          <a:p>
            <a:pPr algn="ctr"/>
            <a:r>
              <a:rPr lang="en-US"/>
              <a:t>&lt; Confidential &gt;</a:t>
            </a:r>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5" r:id="rId1"/>
    <p:sldLayoutId id="2147483944" r:id="rId2"/>
    <p:sldLayoutId id="2147483911" r:id="rId3"/>
    <p:sldLayoutId id="2147483912" r:id="rId4"/>
    <p:sldLayoutId id="2147483934" r:id="rId5"/>
    <p:sldLayoutId id="2147483936" r:id="rId6"/>
    <p:sldLayoutId id="2147483953" r:id="rId7"/>
    <p:sldLayoutId id="2147483937" r:id="rId8"/>
    <p:sldLayoutId id="2147483938" r:id="rId9"/>
    <p:sldLayoutId id="2147483939" r:id="rId10"/>
    <p:sldLayoutId id="2147483954" r:id="rId11"/>
    <p:sldLayoutId id="2147483956" r:id="rId12"/>
  </p:sldLayoutIdLst>
  <p:hf hdr="0"/>
  <p:txStyles>
    <p:titleStyle>
      <a:lvl1pPr algn="l" defTabSz="1219186" rtl="0" eaLnBrk="1" latinLnBrk="0" hangingPunct="1">
        <a:spcBef>
          <a:spcPct val="0"/>
        </a:spcBef>
        <a:buNone/>
        <a:defRPr kumimoji="1" sz="2462" b="1" kern="1200" baseline="0">
          <a:solidFill>
            <a:schemeClr val="tx1"/>
          </a:solidFill>
          <a:latin typeface="+mj-lt"/>
          <a:ea typeface="+mj-ea"/>
          <a:cs typeface="+mj-cs"/>
          <a:sym typeface="+mj-lt"/>
        </a:defRPr>
      </a:lvl1pPr>
    </p:titleStyle>
    <p:bodyStyle>
      <a:lvl1pPr marL="0" marR="0" indent="0" algn="l" defTabSz="1219186" rtl="0" eaLnBrk="1" fontAlgn="auto" latinLnBrk="0" hangingPunct="1">
        <a:lnSpc>
          <a:spcPct val="110000"/>
        </a:lnSpc>
        <a:spcBef>
          <a:spcPts val="738"/>
        </a:spcBef>
        <a:spcAft>
          <a:spcPts val="0"/>
        </a:spcAft>
        <a:buClrTx/>
        <a:buSzPct val="100000"/>
        <a:buFont typeface="Arial" panose="020B0604020202020204" pitchFamily="34" charset="0"/>
        <a:buNone/>
        <a:tabLst/>
        <a:defRPr kumimoji="1" sz="1477" b="0" kern="1200">
          <a:solidFill>
            <a:schemeClr val="tx1"/>
          </a:solidFill>
          <a:latin typeface="+mn-lt"/>
          <a:ea typeface="+mn-ea"/>
          <a:cs typeface="+mn-cs"/>
          <a:sym typeface="+mn-lt"/>
        </a:defRPr>
      </a:lvl1pPr>
      <a:lvl2pPr marL="221544" marR="0" indent="-221544" algn="l" defTabSz="1219186" rtl="0" eaLnBrk="1" fontAlgn="auto" latinLnBrk="0" hangingPunct="1">
        <a:lnSpc>
          <a:spcPct val="110000"/>
        </a:lnSpc>
        <a:spcBef>
          <a:spcPts val="738"/>
        </a:spcBef>
        <a:spcAft>
          <a:spcPts val="0"/>
        </a:spcAft>
        <a:buClrTx/>
        <a:buSzPct val="100000"/>
        <a:buFont typeface="Wingdings" panose="05000000000000000000" pitchFamily="2" charset="2"/>
        <a:buChar char="n"/>
        <a:tabLst/>
        <a:defRPr kumimoji="1" lang="en-US" sz="1477" b="0" kern="1200" dirty="0" smtClean="0">
          <a:solidFill>
            <a:schemeClr val="tx1"/>
          </a:solidFill>
          <a:latin typeface="+mn-lt"/>
          <a:ea typeface="+mn-ea"/>
          <a:cs typeface="+mn-cs"/>
          <a:sym typeface="+mn-lt"/>
        </a:defRPr>
      </a:lvl2pPr>
      <a:lvl3pPr marL="443088" marR="0" indent="-221544" algn="l" defTabSz="1219186" rtl="0" eaLnBrk="1" fontAlgn="auto" latinLnBrk="0" hangingPunct="1">
        <a:lnSpc>
          <a:spcPct val="110000"/>
        </a:lnSpc>
        <a:spcBef>
          <a:spcPts val="738"/>
        </a:spcBef>
        <a:spcAft>
          <a:spcPts val="0"/>
        </a:spcAft>
        <a:buClrTx/>
        <a:buSzPct val="100000"/>
        <a:buFont typeface="Wingdings" panose="05000000000000000000" pitchFamily="2" charset="2"/>
        <a:buChar char="Ø"/>
        <a:tabLst/>
        <a:defRPr kumimoji="1" lang="en-US" sz="1477" b="0" kern="1200" dirty="0" smtClean="0">
          <a:solidFill>
            <a:schemeClr val="tx1"/>
          </a:solidFill>
          <a:latin typeface="+mn-lt"/>
          <a:ea typeface="+mn-ea"/>
          <a:cs typeface="+mn-cs"/>
          <a:sym typeface="+mn-lt"/>
        </a:defRPr>
      </a:lvl3pPr>
      <a:lvl4pPr marL="620323" marR="0" indent="-177235" algn="l" defTabSz="1219186" rtl="0" eaLnBrk="1" fontAlgn="auto" latinLnBrk="0" hangingPunct="1">
        <a:lnSpc>
          <a:spcPct val="110000"/>
        </a:lnSpc>
        <a:spcBef>
          <a:spcPts val="738"/>
        </a:spcBef>
        <a:spcAft>
          <a:spcPts val="0"/>
        </a:spcAft>
        <a:buClrTx/>
        <a:buSzPct val="100000"/>
        <a:buFont typeface="Arial" panose="020B0604020202020204" pitchFamily="34" charset="0"/>
        <a:buChar char="•"/>
        <a:tabLst/>
        <a:defRPr kumimoji="1" lang="en-US" sz="1477" b="0" kern="1200" baseline="0" dirty="0" smtClean="0">
          <a:solidFill>
            <a:schemeClr val="tx1"/>
          </a:solidFill>
          <a:latin typeface="+mn-lt"/>
          <a:ea typeface="+mn-ea"/>
          <a:cs typeface="+mn-cs"/>
          <a:sym typeface="+mn-lt"/>
        </a:defRPr>
      </a:lvl4pPr>
      <a:lvl5pPr marL="841867" indent="-221544" algn="l" defTabSz="1064672" rtl="0" eaLnBrk="1" latinLnBrk="0" hangingPunct="1">
        <a:lnSpc>
          <a:spcPct val="110000"/>
        </a:lnSpc>
        <a:spcBef>
          <a:spcPts val="738"/>
        </a:spcBef>
        <a:spcAft>
          <a:spcPts val="0"/>
        </a:spcAft>
        <a:buClrTx/>
        <a:buSzPct val="100000"/>
        <a:buFont typeface="Verdana" panose="020B0604030504040204" pitchFamily="34" charset="0"/>
        <a:buChar char="−"/>
        <a:tabLst/>
        <a:defRPr kumimoji="1" lang="en-US" sz="1477" kern="1200" baseline="0" dirty="0" smtClean="0">
          <a:solidFill>
            <a:schemeClr val="tx1"/>
          </a:solidFill>
          <a:latin typeface="+mn-lt"/>
          <a:ea typeface="+mn-ea"/>
          <a:cs typeface="+mn-cs"/>
        </a:defRPr>
      </a:lvl5pPr>
      <a:lvl6pPr marL="1063411" indent="-221544" algn="l" defTabSz="1219186" rtl="0" eaLnBrk="1" latinLnBrk="0" hangingPunct="1">
        <a:lnSpc>
          <a:spcPct val="110000"/>
        </a:lnSpc>
        <a:spcBef>
          <a:spcPts val="738"/>
        </a:spcBef>
        <a:spcAft>
          <a:spcPts val="0"/>
        </a:spcAft>
        <a:buFont typeface="Wingdings" panose="05000000000000000000" pitchFamily="2" charset="2"/>
        <a:buChar char="ü"/>
        <a:defRPr kumimoji="1" sz="1477"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userDrawn="1">
          <p15:clr>
            <a:srgbClr val="A4A3A4"/>
          </p15:clr>
        </p15:guide>
        <p15:guide id="1" orient="horz" pos="96" userDrawn="1">
          <p15:clr>
            <a:srgbClr val="A4A3A4"/>
          </p15:clr>
        </p15:guide>
        <p15:guide id="2" pos="3701" userDrawn="1">
          <p15:clr>
            <a:srgbClr val="A4A3A4"/>
          </p15:clr>
        </p15:guide>
        <p15:guide id="3" pos="3979" userDrawn="1">
          <p15:clr>
            <a:srgbClr val="A4A3A4"/>
          </p15:clr>
        </p15:guide>
        <p15:guide id="4" pos="7358" userDrawn="1">
          <p15:clr>
            <a:srgbClr val="A4A3A4"/>
          </p15:clr>
        </p15:guide>
        <p15:guide id="5" pos="322" userDrawn="1">
          <p15:clr>
            <a:srgbClr val="A4A3A4"/>
          </p15:clr>
        </p15:guide>
        <p15:guide id="6" orient="horz" pos="504" userDrawn="1">
          <p15:clr>
            <a:srgbClr val="A4A3A4"/>
          </p15:clr>
        </p15:guide>
        <p15:guide id="7" orient="horz" pos="640" userDrawn="1">
          <p15:clr>
            <a:srgbClr val="A4A3A4"/>
          </p15:clr>
        </p15:guide>
        <p15:guide id="8" orient="horz" pos="935" userDrawn="1">
          <p15:clr>
            <a:srgbClr val="A4A3A4"/>
          </p15:clr>
        </p15:guide>
        <p15:guide id="9" orient="horz" pos="3974" userDrawn="1">
          <p15:clr>
            <a:srgbClr val="A4A3A4"/>
          </p15:clr>
        </p15:guide>
        <p15:guide id="10" orient="horz" pos="4156" userDrawn="1">
          <p15:clr>
            <a:srgbClr val="A4A3A4"/>
          </p15:clr>
        </p15:guide>
        <p15:guide id="11" orient="horz" pos="4269"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3D4A7A-379E-47C6-AA60-4892B56834B3}" type="datetime1">
              <a:rPr kumimoji="1" lang="ja-JP" altLang="en-US" smtClean="0"/>
              <a:t>2026/10/29</a:t>
            </a:fld>
            <a:endParaRPr kumimoji="1" lang="ja-JP" altLang="en-US"/>
          </a:p>
        </p:txBody>
      </p:sp>
      <p:sp>
        <p:nvSpPr>
          <p:cNvPr id="5" name="フッター プレースホルダー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2057099141"/>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 id="2147484102" r:id="rId8"/>
    <p:sldLayoutId id="2147484103" r:id="rId9"/>
    <p:sldLayoutId id="2147484104" r:id="rId10"/>
    <p:sldLayoutId id="2147484105" r:id="rId11"/>
  </p:sldLayoutIdLst>
  <p:hf hdr="0" ftr="0" dt="0"/>
  <p:txStyles>
    <p:titleStyle>
      <a:lvl1pPr algn="ctr" defTabSz="914423" rtl="0" eaLnBrk="1" latinLnBrk="0" hangingPunct="1">
        <a:spcBef>
          <a:spcPct val="0"/>
        </a:spcBef>
        <a:buNone/>
        <a:defRPr kumimoji="1" sz="4400" kern="1200">
          <a:solidFill>
            <a:schemeClr val="tx1"/>
          </a:solidFill>
          <a:latin typeface="+mj-lt"/>
          <a:ea typeface="+mj-ea"/>
          <a:cs typeface="+mj-cs"/>
        </a:defRPr>
      </a:lvl1pPr>
    </p:titleStyle>
    <p:bodyStyle>
      <a:lvl1pPr marL="342908" indent="-342908" algn="l" defTabSz="9144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69" indent="-285757" algn="l" defTabSz="9144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29" indent="-228606" algn="l" defTabSz="9144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41"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52"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63"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75"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98"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E79BFF-2033-43F3-849E-17BF905A94BD}"/>
              </a:ext>
            </a:extLst>
          </p:cNvPr>
          <p:cNvSpPr>
            <a:spLocks noGrp="1"/>
          </p:cNvSpPr>
          <p:nvPr>
            <p:ph type="ctrTitle"/>
          </p:nvPr>
        </p:nvSpPr>
        <p:spPr/>
        <p:txBody>
          <a:bodyPr>
            <a:normAutofit/>
          </a:bodyPr>
          <a:lstStyle/>
          <a:p>
            <a:r>
              <a:rPr lang="en-US" altLang="ja-JP" sz="3600" dirty="0"/>
              <a:t>【</a:t>
            </a:r>
            <a:r>
              <a:rPr lang="ja-JP" altLang="en-US" sz="3600" dirty="0"/>
              <a:t>提案タイトル</a:t>
            </a:r>
            <a:r>
              <a:rPr lang="en-US" altLang="ja-JP" sz="3600" dirty="0"/>
              <a:t>(50</a:t>
            </a:r>
            <a:r>
              <a:rPr lang="ja-JP" altLang="en-US" sz="3600" dirty="0"/>
              <a:t>文字以内</a:t>
            </a:r>
            <a:r>
              <a:rPr lang="en-US" altLang="ja-JP" sz="3600" dirty="0"/>
              <a:t>)】</a:t>
            </a:r>
            <a:endParaRPr lang="ja-JP" altLang="en-US" sz="3600" dirty="0"/>
          </a:p>
        </p:txBody>
      </p:sp>
      <p:sp>
        <p:nvSpPr>
          <p:cNvPr id="4" name="タイトル 1">
            <a:extLst>
              <a:ext uri="{FF2B5EF4-FFF2-40B4-BE49-F238E27FC236}">
                <a16:creationId xmlns:a16="http://schemas.microsoft.com/office/drawing/2014/main" id="{6BD95999-0761-4C9D-885B-B3797FD59C0C}"/>
              </a:ext>
            </a:extLst>
          </p:cNvPr>
          <p:cNvSpPr txBox="1">
            <a:spLocks/>
          </p:cNvSpPr>
          <p:nvPr/>
        </p:nvSpPr>
        <p:spPr>
          <a:xfrm>
            <a:off x="2135561" y="2996952"/>
            <a:ext cx="7772400" cy="864096"/>
          </a:xfrm>
          <a:prstGeom prst="rect">
            <a:avLst/>
          </a:prstGeom>
        </p:spPr>
        <p:txBody>
          <a:bodyPr vert="horz" lIns="91440" tIns="45721" rIns="91440" bIns="45721" rtlCol="0" anchor="ctr">
            <a:normAutofit/>
          </a:bodyPr>
          <a:lstStyle>
            <a:lvl1pPr algn="ctr" defTabSz="914400" rtl="0" eaLnBrk="1" latinLnBrk="0" hangingPunct="1">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914423" fontAlgn="auto">
              <a:spcAft>
                <a:spcPts val="0"/>
              </a:spcAft>
            </a:pPr>
            <a:r>
              <a:rPr lang="en-US" altLang="ja-JP" sz="2800" dirty="0">
                <a:solidFill>
                  <a:prstClr val="black"/>
                </a:solidFill>
              </a:rPr>
              <a:t>【 </a:t>
            </a:r>
            <a:r>
              <a:rPr lang="ja-JP" altLang="en-US" sz="2800" dirty="0">
                <a:solidFill>
                  <a:prstClr val="black"/>
                </a:solidFill>
              </a:rPr>
              <a:t>氏名 </a:t>
            </a:r>
            <a:r>
              <a:rPr lang="en-US" altLang="ja-JP" sz="2800" dirty="0">
                <a:solidFill>
                  <a:prstClr val="black"/>
                </a:solidFill>
              </a:rPr>
              <a:t>】</a:t>
            </a:r>
            <a:endParaRPr lang="ja-JP" altLang="en-US" sz="2800" dirty="0">
              <a:solidFill>
                <a:prstClr val="black"/>
              </a:solidFill>
            </a:endParaRPr>
          </a:p>
        </p:txBody>
      </p:sp>
      <p:sp>
        <p:nvSpPr>
          <p:cNvPr id="11" name="タイトル 1">
            <a:extLst>
              <a:ext uri="{FF2B5EF4-FFF2-40B4-BE49-F238E27FC236}">
                <a16:creationId xmlns:a16="http://schemas.microsoft.com/office/drawing/2014/main" id="{00E6CE07-BBAC-4CD3-8C96-CB381133C18B}"/>
              </a:ext>
            </a:extLst>
          </p:cNvPr>
          <p:cNvSpPr txBox="1">
            <a:spLocks/>
          </p:cNvSpPr>
          <p:nvPr/>
        </p:nvSpPr>
        <p:spPr>
          <a:xfrm>
            <a:off x="1991543" y="4221087"/>
            <a:ext cx="8532441" cy="1944217"/>
          </a:xfrm>
          <a:prstGeom prst="rect">
            <a:avLst/>
          </a:prstGeom>
        </p:spPr>
        <p:txBody>
          <a:bodyPr vert="horz" lIns="91440" tIns="45721" rIns="91440" bIns="45721" rtlCol="0" anchor="ctr">
            <a:normAutofit/>
          </a:bodyPr>
          <a:lstStyle>
            <a:lvl1pPr algn="ctr" defTabSz="914400" rtl="0" eaLnBrk="1" latinLnBrk="0" hangingPunct="1">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342908" indent="-342908" algn="l" defTabSz="914423" fontAlgn="auto">
              <a:spcAft>
                <a:spcPts val="0"/>
              </a:spcAft>
              <a:buFont typeface="Wingdings" panose="05000000000000000000" pitchFamily="2" charset="2"/>
              <a:buChar char="p"/>
            </a:pPr>
            <a:r>
              <a:rPr lang="ja-JP" altLang="en-US" sz="1600" dirty="0">
                <a:solidFill>
                  <a:srgbClr val="0000FF"/>
                </a:solidFill>
              </a:rPr>
              <a:t>本シートは、イチBizアワード応募フォーム（ビジネス部門）の入力項目に沿ってアイデアを整理するための思考整理用シートです。応募時の提出資料ではありません。</a:t>
            </a:r>
            <a:endParaRPr lang="en-US" altLang="ja-JP" sz="2000" dirty="0">
              <a:solidFill>
                <a:srgbClr val="0000FF"/>
              </a:solidFill>
            </a:endParaRPr>
          </a:p>
          <a:p>
            <a:pPr marL="342908" indent="-342908" algn="l" defTabSz="914423" fontAlgn="auto">
              <a:spcAft>
                <a:spcPts val="0"/>
              </a:spcAft>
              <a:buFont typeface="Wingdings" panose="05000000000000000000" pitchFamily="2" charset="2"/>
              <a:buChar char="p"/>
            </a:pPr>
            <a:r>
              <a:rPr lang="ja-JP" altLang="en-US" sz="1600" dirty="0">
                <a:solidFill>
                  <a:srgbClr val="0000FF"/>
                </a:solidFill>
              </a:rPr>
              <a:t>①〜③は記入枠、④⑤は構造化シートです。①と④の書き分けはp.3を参照し、整理した内容を各項目の文字数に収めてフォームへ入力してください。</a:t>
            </a:r>
            <a:endParaRPr lang="en-US" altLang="ja-JP" sz="2000" dirty="0">
              <a:solidFill>
                <a:srgbClr val="0000FF"/>
              </a:solidFill>
            </a:endParaRPr>
          </a:p>
          <a:p>
            <a:pPr marL="342908" indent="-342908" algn="l" defTabSz="914423" fontAlgn="auto">
              <a:spcAft>
                <a:spcPts val="0"/>
              </a:spcAft>
              <a:buFont typeface="Wingdings" panose="05000000000000000000" pitchFamily="2" charset="2"/>
              <a:buChar char="p"/>
            </a:pPr>
            <a:r>
              <a:rPr lang="ja-JP" altLang="en-US" sz="1600" dirty="0">
                <a:solidFill>
                  <a:srgbClr val="0000FF"/>
                </a:solidFill>
              </a:rPr>
              <a:t>青文字は記入のポイントです。</a:t>
            </a:r>
            <a:endParaRPr lang="en-US" altLang="ja-JP" sz="1600" dirty="0">
              <a:solidFill>
                <a:srgbClr val="0000FF"/>
              </a:solidFill>
            </a:endParaRPr>
          </a:p>
        </p:txBody>
      </p:sp>
      <p:sp>
        <p:nvSpPr>
          <p:cNvPr id="5" name="タイトル 1">
            <a:extLst>
              <a:ext uri="{FF2B5EF4-FFF2-40B4-BE49-F238E27FC236}">
                <a16:creationId xmlns:a16="http://schemas.microsoft.com/office/drawing/2014/main" id="{00E6CE07-BBAC-4CD3-8C96-CB381133C18B}"/>
              </a:ext>
            </a:extLst>
          </p:cNvPr>
          <p:cNvSpPr txBox="1">
            <a:spLocks/>
          </p:cNvSpPr>
          <p:nvPr/>
        </p:nvSpPr>
        <p:spPr>
          <a:xfrm>
            <a:off x="73152" y="0"/>
            <a:ext cx="10972800" cy="576072"/>
          </a:xfrm>
          <a:prstGeom prst="rect">
            <a:avLst/>
          </a:prstGeom>
        </p:spPr>
        <p:txBody>
          <a:bodyPr vert="horz" lIns="91440" tIns="45721" rIns="91440" bIns="45721" rtlCol="0" anchor="ctr">
            <a:normAutofit/>
          </a:bodyPr>
          <a:lstStyle>
            <a:lvl1pPr algn="ctr" defTabSz="914400" rtl="0" eaLnBrk="1" latinLnBrk="0" hangingPunct="1">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lgn="l" defTabSz="914423" fontAlgn="auto">
              <a:spcAft>
                <a:spcPts val="0"/>
              </a:spcAft>
            </a:pPr>
            <a:r>
              <a:rPr lang="ja-JP" altLang="en-US" sz="1600" dirty="0">
                <a:solidFill>
                  <a:prstClr val="black"/>
                </a:solidFill>
              </a:rPr>
              <a:t>イチ</a:t>
            </a:r>
            <a:r>
              <a:rPr lang="ja-JP" altLang="en-US" sz="1600">
                <a:solidFill>
                  <a:prstClr val="black"/>
                </a:solidFill>
              </a:rPr>
              <a:t>Biz</a:t>
            </a:r>
            <a:r>
              <a:rPr lang="ja-JP" altLang="en-US" sz="1600" dirty="0">
                <a:solidFill>
                  <a:prstClr val="black"/>
                </a:solidFill>
              </a:rPr>
              <a:t>アワード</a:t>
            </a:r>
            <a:r>
              <a:rPr lang="ja-JP" altLang="en-US" sz="1600">
                <a:solidFill>
                  <a:prstClr val="black"/>
                </a:solidFill>
              </a:rPr>
              <a:t>2026　</a:t>
            </a:r>
            <a:r>
              <a:rPr lang="ja-JP" altLang="en-US" sz="1600" dirty="0">
                <a:solidFill>
                  <a:prstClr val="black"/>
                </a:solidFill>
              </a:rPr>
              <a:t>ビジネス部門</a:t>
            </a:r>
            <a:r>
              <a:rPr lang="ja-JP" altLang="en-US" sz="1600">
                <a:solidFill>
                  <a:prstClr val="black"/>
                </a:solidFill>
              </a:rPr>
              <a:t>　アイデア整理シート（</a:t>
            </a:r>
            <a:r>
              <a:rPr lang="ja-JP" altLang="en-US" sz="1600" dirty="0">
                <a:solidFill>
                  <a:prstClr val="black"/>
                </a:solidFill>
              </a:rPr>
              <a:t>応募</a:t>
            </a:r>
            <a:r>
              <a:rPr lang="ja-JP" altLang="en-US" sz="1600">
                <a:solidFill>
                  <a:prstClr val="black"/>
                </a:solidFill>
              </a:rPr>
              <a:t>フォーム対応）</a:t>
            </a:r>
            <a:endParaRPr lang="ja-JP" altLang="en-US" sz="1600" dirty="0">
              <a:solidFill>
                <a:prstClr val="black"/>
              </a:solidFill>
            </a:endParaRPr>
          </a:p>
        </p:txBody>
      </p:sp>
    </p:spTree>
    <p:extLst>
      <p:ext uri="{BB962C8B-B14F-4D97-AF65-F5344CB8AC3E}">
        <p14:creationId xmlns:p14="http://schemas.microsoft.com/office/powerpoint/2010/main" val="1182220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182880"/>
            <a:ext cx="10972800" cy="502920"/>
          </a:xfrm>
        </p:spPr>
        <p:txBody>
          <a:bodyPr wrap="square" lIns="45720" tIns="18288" rIns="45720" bIns="18288" anchor="ctr">
            <a:noAutofit/>
          </a:bodyPr>
          <a:lstStyle/>
          <a:p>
            <a:pPr marL="0" indent="0" algn="l">
              <a:buNone/>
            </a:pPr>
            <a:r>
              <a:rPr lang="ja-JP" altLang="en-US" sz="2400" b="0">
                <a:solidFill>
                  <a:srgbClr val="000000"/>
                </a:solidFill>
                <a:latin typeface="メイリオ"/>
                <a:ea typeface="メイリオ"/>
              </a:rPr>
              <a:t>アイデア全体マップ　</a:t>
            </a:r>
            <a:r>
              <a:rPr lang="en-US" altLang="ja-JP" sz="2400" b="0">
                <a:solidFill>
                  <a:srgbClr val="000000"/>
                </a:solidFill>
                <a:latin typeface="メイリオ"/>
                <a:ea typeface="メイリオ"/>
              </a:rPr>
              <a:t>― </a:t>
            </a:r>
            <a:r>
              <a:rPr lang="ja-JP" altLang="en-US" sz="2400" b="0">
                <a:solidFill>
                  <a:srgbClr val="000000"/>
                </a:solidFill>
                <a:latin typeface="メイリオ"/>
                <a:ea typeface="メイリオ"/>
              </a:rPr>
              <a:t>応募フォーム</a:t>
            </a:r>
            <a:r>
              <a:rPr lang="en-US" altLang="ja-JP" sz="2400" b="0">
                <a:solidFill>
                  <a:srgbClr val="000000"/>
                </a:solidFill>
                <a:latin typeface="メイリオ"/>
                <a:ea typeface="メイリオ"/>
              </a:rPr>
              <a:t>5</a:t>
            </a:r>
            <a:r>
              <a:rPr lang="ja-JP" altLang="en-US" sz="2400" b="0">
                <a:solidFill>
                  <a:srgbClr val="000000"/>
                </a:solidFill>
                <a:latin typeface="メイリオ"/>
                <a:ea typeface="メイリオ"/>
              </a:rPr>
              <a:t>項目の全体像</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2</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5" name="Rectangle 4"/>
          <p:cNvSpPr/>
          <p:nvPr/>
        </p:nvSpPr>
        <p:spPr>
          <a:xfrm>
            <a:off x="612648" y="960120"/>
            <a:ext cx="6309360" cy="34747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8288" bIns="18288" rtlCol="0" anchor="ctr">
            <a:noAutofit/>
          </a:bodyPr>
          <a:lstStyle/>
          <a:p>
            <a:pPr marL="0" indent="0" algn="l">
              <a:buNone/>
            </a:pPr>
            <a:r>
              <a:rPr sz="1300" b="1">
                <a:solidFill>
                  <a:srgbClr val="FFFFFF"/>
                </a:solidFill>
                <a:latin typeface="メイリオ"/>
                <a:ea typeface="メイリオ"/>
              </a:rPr>
              <a:t>共通項目（全部門）</a:t>
            </a:r>
            <a:endParaRPr lang="ja-JP" altLang="en-US" sz="1300" b="1">
              <a:solidFill>
                <a:srgbClr val="FFFFFF"/>
              </a:solidFill>
              <a:latin typeface="メイリオ"/>
              <a:ea typeface="メイリオ"/>
            </a:endParaRPr>
          </a:p>
        </p:txBody>
      </p:sp>
      <p:sp>
        <p:nvSpPr>
          <p:cNvPr id="6" name="Rectangle 5"/>
          <p:cNvSpPr/>
          <p:nvPr/>
        </p:nvSpPr>
        <p:spPr>
          <a:xfrm>
            <a:off x="7424927" y="960120"/>
            <a:ext cx="4160520" cy="347472"/>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8288" bIns="18288" rtlCol="0" anchor="ctr">
            <a:noAutofit/>
          </a:bodyPr>
          <a:lstStyle/>
          <a:p>
            <a:pPr marL="0" indent="0" algn="l">
              <a:buNone/>
            </a:pPr>
            <a:r>
              <a:rPr sz="1300" b="1">
                <a:solidFill>
                  <a:srgbClr val="FFFFFF"/>
                </a:solidFill>
                <a:latin typeface="メイリオ"/>
                <a:ea typeface="メイリオ"/>
              </a:rPr>
              <a:t>ビジネス部門のみ（必須）</a:t>
            </a:r>
            <a:endParaRPr lang="ja-JP" altLang="en-US" sz="1300" b="1">
              <a:solidFill>
                <a:srgbClr val="FFFFFF"/>
              </a:solidFill>
              <a:latin typeface="メイリオ"/>
              <a:ea typeface="メイリオ"/>
            </a:endParaRPr>
          </a:p>
        </p:txBody>
      </p:sp>
      <p:sp>
        <p:nvSpPr>
          <p:cNvPr id="7" name="Rectangle 6"/>
          <p:cNvSpPr/>
          <p:nvPr/>
        </p:nvSpPr>
        <p:spPr>
          <a:xfrm>
            <a:off x="612648" y="1463040"/>
            <a:ext cx="2011680" cy="73152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tIns="27432" rIns="73152" bIns="27432" rtlCol="0" anchor="ctr">
            <a:noAutofit/>
          </a:bodyPr>
          <a:lstStyle/>
          <a:p>
            <a:pPr marL="0" indent="0" algn="l">
              <a:buNone/>
            </a:pPr>
            <a:r>
              <a:rPr sz="1400" b="1">
                <a:solidFill>
                  <a:srgbClr val="FFFFFF"/>
                </a:solidFill>
                <a:latin typeface="メイリオ"/>
                <a:ea typeface="メイリオ"/>
              </a:rPr>
              <a:t>① 解決したい課題・対象</a:t>
            </a:r>
            <a:endParaRPr lang="ja-JP" altLang="en-US" sz="1400" b="1">
              <a:solidFill>
                <a:srgbClr val="FFFFFF"/>
              </a:solidFill>
              <a:latin typeface="メイリオ"/>
              <a:ea typeface="メイリオ"/>
            </a:endParaRPr>
          </a:p>
        </p:txBody>
      </p:sp>
      <p:sp>
        <p:nvSpPr>
          <p:cNvPr id="8" name="Rectangle 7"/>
          <p:cNvSpPr/>
          <p:nvPr/>
        </p:nvSpPr>
        <p:spPr>
          <a:xfrm>
            <a:off x="612648" y="2194560"/>
            <a:ext cx="2011680" cy="2011680"/>
          </a:xfrm>
          <a:prstGeom prst="rect">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tIns="91440" rIns="73152" rtlCol="0" anchor="t">
            <a:noAutofit/>
          </a:bodyPr>
          <a:lstStyle/>
          <a:p>
            <a:pPr marL="0" indent="0" algn="l">
              <a:spcAft>
                <a:spcPts val="400"/>
              </a:spcAft>
              <a:buNone/>
            </a:pPr>
            <a:r>
              <a:rPr sz="1400" b="1">
                <a:solidFill>
                  <a:schemeClr val="tx2"/>
                </a:solidFill>
                <a:latin typeface="メイリオ"/>
                <a:ea typeface="メイリオ"/>
              </a:rPr>
              <a:t>400字以内</a:t>
            </a:r>
            <a:endParaRPr lang="ja-JP" altLang="en-US" sz="1400" b="1">
              <a:solidFill>
                <a:schemeClr val="tx2"/>
              </a:solidFill>
              <a:latin typeface="メイリオ"/>
              <a:ea typeface="メイリオ"/>
            </a:endParaRPr>
          </a:p>
          <a:p>
            <a:pPr marL="0" indent="0" algn="l">
              <a:spcAft>
                <a:spcPts val="400"/>
              </a:spcAft>
              <a:buNone/>
            </a:pPr>
            <a:r>
              <a:rPr lang="ja-JP" altLang="en-US" sz="1200" b="0">
                <a:solidFill>
                  <a:srgbClr val="262626"/>
                </a:solidFill>
                <a:latin typeface="メイリオ"/>
                <a:ea typeface="メイリオ"/>
              </a:rPr>
              <a:t>何が問題か（現象・原因</a:t>
            </a:r>
            <a:r>
              <a:rPr sz="1200" b="0">
                <a:solidFill>
                  <a:srgbClr val="262626"/>
                </a:solidFill>
                <a:latin typeface="メイリオ"/>
                <a:ea typeface="メイリオ"/>
              </a:rPr>
              <a:t>・</a:t>
            </a:r>
            <a:r>
              <a:rPr lang="ja-JP" altLang="en-US" sz="1200" b="0">
                <a:solidFill>
                  <a:srgbClr val="262626"/>
                </a:solidFill>
                <a:latin typeface="メイリオ"/>
                <a:ea typeface="メイリオ"/>
              </a:rPr>
              <a:t>影響）と</a:t>
            </a:r>
            <a:r>
              <a:rPr sz="1200" b="0">
                <a:solidFill>
                  <a:srgbClr val="262626"/>
                </a:solidFill>
                <a:latin typeface="メイリオ"/>
                <a:ea typeface="メイリオ"/>
              </a:rPr>
              <a:t>、</a:t>
            </a:r>
            <a:r>
              <a:rPr lang="ja-JP" altLang="en-US" sz="1200" b="0">
                <a:solidFill>
                  <a:srgbClr val="262626"/>
                </a:solidFill>
                <a:latin typeface="メイリオ"/>
                <a:ea typeface="メイリオ"/>
              </a:rPr>
              <a:t>困っている当事者</a:t>
            </a:r>
            <a:r>
              <a:rPr sz="1200" b="0">
                <a:solidFill>
                  <a:srgbClr val="262626"/>
                </a:solidFill>
                <a:latin typeface="メイリオ"/>
                <a:ea typeface="メイリオ"/>
              </a:rPr>
              <a:t>。</a:t>
            </a:r>
            <a:endParaRPr lang="ja-JP" altLang="en-US" sz="1200" b="0">
              <a:solidFill>
                <a:srgbClr val="262626"/>
              </a:solidFill>
              <a:latin typeface="メイリオ"/>
              <a:ea typeface="メイリオ"/>
            </a:endParaRPr>
          </a:p>
        </p:txBody>
      </p:sp>
      <p:sp>
        <p:nvSpPr>
          <p:cNvPr id="9" name="TextBox 8"/>
          <p:cNvSpPr txBox="1"/>
          <p:nvPr/>
        </p:nvSpPr>
        <p:spPr>
          <a:xfrm>
            <a:off x="612648" y="3840480"/>
            <a:ext cx="2011680" cy="320040"/>
          </a:xfrm>
          <a:prstGeom prst="rect">
            <a:avLst/>
          </a:prstGeom>
          <a:noFill/>
        </p:spPr>
        <p:txBody>
          <a:bodyPr wrap="square" tIns="18288" rIns="45720" bIns="18288" anchor="ctr">
            <a:noAutofit/>
          </a:bodyPr>
          <a:lstStyle/>
          <a:p>
            <a:pPr marL="0" indent="0">
              <a:buNone/>
            </a:pPr>
            <a:r>
              <a:rPr sz="1200" b="1">
                <a:solidFill>
                  <a:schemeClr val="tx2"/>
                </a:solidFill>
                <a:latin typeface="メイリオ"/>
                <a:ea typeface="メイリオ"/>
              </a:rPr>
              <a:t>記入枠　▶ p.</a:t>
            </a:r>
            <a:r>
              <a:rPr lang="en-US" altLang="ja-JP" sz="1200" b="1">
                <a:solidFill>
                  <a:schemeClr val="tx2"/>
                </a:solidFill>
                <a:latin typeface="メイリオ"/>
                <a:ea typeface="メイリオ"/>
              </a:rPr>
              <a:t>4</a:t>
            </a:r>
            <a:endParaRPr sz="1200" b="1">
              <a:solidFill>
                <a:schemeClr val="tx2"/>
              </a:solidFill>
              <a:latin typeface="メイリオ"/>
              <a:ea typeface="メイリオ"/>
            </a:endParaRPr>
          </a:p>
        </p:txBody>
      </p:sp>
      <p:sp>
        <p:nvSpPr>
          <p:cNvPr id="10" name="Rectangle 9"/>
          <p:cNvSpPr/>
          <p:nvPr/>
        </p:nvSpPr>
        <p:spPr>
          <a:xfrm>
            <a:off x="2761488" y="1463040"/>
            <a:ext cx="2011680" cy="73152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tIns="27432" rIns="73152" bIns="27432" rtlCol="0" anchor="ctr">
            <a:noAutofit/>
          </a:bodyPr>
          <a:lstStyle/>
          <a:p>
            <a:pPr marL="0" indent="0" algn="l">
              <a:buNone/>
            </a:pPr>
            <a:r>
              <a:rPr sz="1400" b="1">
                <a:solidFill>
                  <a:srgbClr val="FFFFFF"/>
                </a:solidFill>
                <a:latin typeface="メイリオ"/>
                <a:ea typeface="メイリオ"/>
              </a:rPr>
              <a:t>② アイデア・サービス内容</a:t>
            </a:r>
            <a:endParaRPr lang="ja-JP" altLang="en-US" sz="1400" b="1">
              <a:solidFill>
                <a:srgbClr val="FFFFFF"/>
              </a:solidFill>
              <a:latin typeface="メイリオ"/>
              <a:ea typeface="メイリオ"/>
            </a:endParaRPr>
          </a:p>
        </p:txBody>
      </p:sp>
      <p:sp>
        <p:nvSpPr>
          <p:cNvPr id="11" name="Rectangle 10"/>
          <p:cNvSpPr/>
          <p:nvPr/>
        </p:nvSpPr>
        <p:spPr>
          <a:xfrm>
            <a:off x="2761488" y="2194560"/>
            <a:ext cx="2011680" cy="2011680"/>
          </a:xfrm>
          <a:prstGeom prst="rect">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tIns="91440" rIns="73152" rtlCol="0" anchor="t">
            <a:noAutofit/>
          </a:bodyPr>
          <a:lstStyle/>
          <a:p>
            <a:pPr marL="0" indent="0" algn="l">
              <a:spcAft>
                <a:spcPts val="400"/>
              </a:spcAft>
              <a:buNone/>
            </a:pPr>
            <a:r>
              <a:rPr sz="1400" b="1">
                <a:solidFill>
                  <a:schemeClr val="tx2"/>
                </a:solidFill>
                <a:latin typeface="メイリオ"/>
                <a:ea typeface="メイリオ"/>
              </a:rPr>
              <a:t>700字以内</a:t>
            </a:r>
            <a:endParaRPr lang="ja-JP" altLang="en-US" sz="1400" b="1">
              <a:solidFill>
                <a:schemeClr val="tx2"/>
              </a:solidFill>
              <a:latin typeface="メイリオ"/>
              <a:ea typeface="メイリオ"/>
            </a:endParaRPr>
          </a:p>
          <a:p>
            <a:pPr marL="0" indent="0" algn="l">
              <a:spcAft>
                <a:spcPts val="400"/>
              </a:spcAft>
              <a:buNone/>
            </a:pPr>
            <a:r>
              <a:rPr sz="1200" b="0">
                <a:solidFill>
                  <a:srgbClr val="262626"/>
                </a:solidFill>
                <a:latin typeface="メイリオ"/>
                <a:ea typeface="メイリオ"/>
              </a:rPr>
              <a:t>どんな仕組みで、どの地理空間情報・データ・技術を使い、課題を解くか。</a:t>
            </a:r>
            <a:endParaRPr lang="ja-JP" altLang="en-US" sz="1200" b="0">
              <a:solidFill>
                <a:srgbClr val="262626"/>
              </a:solidFill>
              <a:latin typeface="メイリオ"/>
              <a:ea typeface="メイリオ"/>
            </a:endParaRPr>
          </a:p>
        </p:txBody>
      </p:sp>
      <p:sp>
        <p:nvSpPr>
          <p:cNvPr id="12" name="TextBox 11"/>
          <p:cNvSpPr txBox="1"/>
          <p:nvPr/>
        </p:nvSpPr>
        <p:spPr>
          <a:xfrm>
            <a:off x="2761488" y="3840480"/>
            <a:ext cx="2011680" cy="320040"/>
          </a:xfrm>
          <a:prstGeom prst="rect">
            <a:avLst/>
          </a:prstGeom>
          <a:noFill/>
        </p:spPr>
        <p:txBody>
          <a:bodyPr wrap="square" tIns="18288" rIns="45720" bIns="18288" anchor="ctr">
            <a:noAutofit/>
          </a:bodyPr>
          <a:lstStyle/>
          <a:p>
            <a:pPr marL="0" indent="0">
              <a:buNone/>
            </a:pPr>
            <a:r>
              <a:rPr sz="1200" b="1">
                <a:solidFill>
                  <a:schemeClr val="tx2"/>
                </a:solidFill>
                <a:latin typeface="メイリオ"/>
                <a:ea typeface="メイリオ"/>
              </a:rPr>
              <a:t>記入枠　▶ p.</a:t>
            </a:r>
            <a:r>
              <a:rPr lang="en-US" altLang="ja-JP" sz="1200" b="1">
                <a:solidFill>
                  <a:schemeClr val="tx2"/>
                </a:solidFill>
                <a:latin typeface="メイリオ"/>
                <a:ea typeface="メイリオ"/>
              </a:rPr>
              <a:t>5</a:t>
            </a:r>
            <a:endParaRPr sz="1200" b="1">
              <a:solidFill>
                <a:schemeClr val="tx2"/>
              </a:solidFill>
              <a:latin typeface="メイリオ"/>
              <a:ea typeface="メイリオ"/>
            </a:endParaRPr>
          </a:p>
        </p:txBody>
      </p:sp>
      <p:sp>
        <p:nvSpPr>
          <p:cNvPr id="13" name="Rectangle 12"/>
          <p:cNvSpPr/>
          <p:nvPr/>
        </p:nvSpPr>
        <p:spPr>
          <a:xfrm>
            <a:off x="4910328" y="1463040"/>
            <a:ext cx="2011680" cy="73152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tIns="27432" rIns="73152" bIns="27432" rtlCol="0" anchor="ctr">
            <a:noAutofit/>
          </a:bodyPr>
          <a:lstStyle/>
          <a:p>
            <a:pPr marL="0" indent="0" algn="l">
              <a:buNone/>
            </a:pPr>
            <a:r>
              <a:rPr sz="1400" b="1">
                <a:solidFill>
                  <a:srgbClr val="FFFFFF"/>
                </a:solidFill>
                <a:latin typeface="メイリオ"/>
                <a:ea typeface="メイリオ"/>
              </a:rPr>
              <a:t>③ 課題に着目した背景・きっかけ</a:t>
            </a:r>
            <a:endParaRPr lang="ja-JP" altLang="en-US" sz="1400" b="1">
              <a:solidFill>
                <a:srgbClr val="FFFFFF"/>
              </a:solidFill>
              <a:latin typeface="メイリオ"/>
              <a:ea typeface="メイリオ"/>
            </a:endParaRPr>
          </a:p>
        </p:txBody>
      </p:sp>
      <p:sp>
        <p:nvSpPr>
          <p:cNvPr id="14" name="Rectangle 13"/>
          <p:cNvSpPr/>
          <p:nvPr/>
        </p:nvSpPr>
        <p:spPr>
          <a:xfrm>
            <a:off x="4910328" y="2194560"/>
            <a:ext cx="2011680" cy="2011680"/>
          </a:xfrm>
          <a:prstGeom prst="rect">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tIns="91440" rIns="73152" rtlCol="0" anchor="t">
            <a:noAutofit/>
          </a:bodyPr>
          <a:lstStyle/>
          <a:p>
            <a:pPr marL="0" indent="0" algn="l">
              <a:spcAft>
                <a:spcPts val="400"/>
              </a:spcAft>
              <a:buNone/>
            </a:pPr>
            <a:r>
              <a:rPr sz="1400" b="1">
                <a:solidFill>
                  <a:schemeClr val="tx2"/>
                </a:solidFill>
                <a:latin typeface="メイリオ"/>
                <a:ea typeface="メイリオ"/>
              </a:rPr>
              <a:t>300字以内</a:t>
            </a:r>
            <a:endParaRPr lang="ja-JP" altLang="en-US" sz="1400" b="1">
              <a:solidFill>
                <a:schemeClr val="tx2"/>
              </a:solidFill>
              <a:latin typeface="メイリオ"/>
              <a:ea typeface="メイリオ"/>
            </a:endParaRPr>
          </a:p>
          <a:p>
            <a:pPr marL="0" indent="0" algn="l">
              <a:spcAft>
                <a:spcPts val="400"/>
              </a:spcAft>
              <a:buNone/>
            </a:pPr>
            <a:r>
              <a:rPr sz="1200" b="0">
                <a:solidFill>
                  <a:srgbClr val="262626"/>
                </a:solidFill>
                <a:latin typeface="メイリオ"/>
                <a:ea typeface="メイリオ"/>
              </a:rPr>
              <a:t>着目した経緯。自身の体験、社会・地域・業界の変化、問題意識。</a:t>
            </a:r>
            <a:endParaRPr lang="ja-JP" altLang="en-US" sz="1200" b="0">
              <a:solidFill>
                <a:srgbClr val="262626"/>
              </a:solidFill>
              <a:latin typeface="メイリオ"/>
              <a:ea typeface="メイリオ"/>
            </a:endParaRPr>
          </a:p>
        </p:txBody>
      </p:sp>
      <p:sp>
        <p:nvSpPr>
          <p:cNvPr id="15" name="TextBox 14"/>
          <p:cNvSpPr txBox="1"/>
          <p:nvPr/>
        </p:nvSpPr>
        <p:spPr>
          <a:xfrm>
            <a:off x="4910328" y="3840480"/>
            <a:ext cx="2011680" cy="320040"/>
          </a:xfrm>
          <a:prstGeom prst="rect">
            <a:avLst/>
          </a:prstGeom>
          <a:noFill/>
        </p:spPr>
        <p:txBody>
          <a:bodyPr wrap="square" tIns="18288" rIns="45720" bIns="18288" anchor="ctr">
            <a:noAutofit/>
          </a:bodyPr>
          <a:lstStyle/>
          <a:p>
            <a:pPr marL="0" indent="0">
              <a:buNone/>
            </a:pPr>
            <a:r>
              <a:rPr sz="1200" b="1">
                <a:solidFill>
                  <a:schemeClr val="tx2"/>
                </a:solidFill>
                <a:latin typeface="メイリオ"/>
                <a:ea typeface="メイリオ"/>
              </a:rPr>
              <a:t>記入枠　▶ p.</a:t>
            </a:r>
            <a:r>
              <a:rPr lang="en-US" altLang="ja-JP" sz="1200" b="1">
                <a:solidFill>
                  <a:schemeClr val="tx2"/>
                </a:solidFill>
                <a:latin typeface="メイリオ"/>
                <a:ea typeface="メイリオ"/>
              </a:rPr>
              <a:t>6</a:t>
            </a:r>
            <a:endParaRPr sz="1200" b="1">
              <a:solidFill>
                <a:schemeClr val="tx2"/>
              </a:solidFill>
              <a:latin typeface="メイリオ"/>
              <a:ea typeface="メイリオ"/>
            </a:endParaRPr>
          </a:p>
        </p:txBody>
      </p:sp>
      <p:sp>
        <p:nvSpPr>
          <p:cNvPr id="16" name="Rectangle 15"/>
          <p:cNvSpPr/>
          <p:nvPr/>
        </p:nvSpPr>
        <p:spPr>
          <a:xfrm>
            <a:off x="7424927" y="1463040"/>
            <a:ext cx="2011680" cy="73152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tIns="27432" rIns="73152" bIns="27432" rtlCol="0" anchor="ctr">
            <a:noAutofit/>
          </a:bodyPr>
          <a:lstStyle/>
          <a:p>
            <a:pPr marL="0" indent="0" algn="l">
              <a:buNone/>
            </a:pPr>
            <a:r>
              <a:rPr sz="1400" b="1">
                <a:solidFill>
                  <a:srgbClr val="FFFFFF"/>
                </a:solidFill>
                <a:latin typeface="メイリオ"/>
                <a:ea typeface="メイリオ"/>
              </a:rPr>
              <a:t>④ 市場・顧客ニーズ</a:t>
            </a:r>
            <a:endParaRPr lang="ja-JP" altLang="en-US" sz="1400" b="1">
              <a:solidFill>
                <a:srgbClr val="FFFFFF"/>
              </a:solidFill>
              <a:latin typeface="メイリオ"/>
              <a:ea typeface="メイリオ"/>
            </a:endParaRPr>
          </a:p>
        </p:txBody>
      </p:sp>
      <p:sp>
        <p:nvSpPr>
          <p:cNvPr id="17" name="Rectangle 16"/>
          <p:cNvSpPr/>
          <p:nvPr/>
        </p:nvSpPr>
        <p:spPr>
          <a:xfrm>
            <a:off x="7424927" y="2194560"/>
            <a:ext cx="2011680" cy="2011680"/>
          </a:xfrm>
          <a:prstGeom prst="rect">
            <a:avLst/>
          </a:prstGeom>
          <a:solidFill>
            <a:schemeClr val="accent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tIns="91440" rIns="73152" rtlCol="0" anchor="t">
            <a:noAutofit/>
          </a:bodyPr>
          <a:lstStyle/>
          <a:p>
            <a:pPr marL="0" indent="0" algn="l">
              <a:spcAft>
                <a:spcPts val="400"/>
              </a:spcAft>
              <a:buNone/>
            </a:pPr>
            <a:r>
              <a:rPr sz="1400" b="1">
                <a:solidFill>
                  <a:schemeClr val="accent1">
                    <a:lumMod val="75000"/>
                  </a:schemeClr>
                </a:solidFill>
                <a:latin typeface="メイリオ"/>
                <a:ea typeface="メイリオ"/>
              </a:rPr>
              <a:t>400字以内</a:t>
            </a:r>
            <a:endParaRPr lang="ja-JP" altLang="en-US" sz="1400" b="1">
              <a:solidFill>
                <a:schemeClr val="accent1">
                  <a:lumMod val="75000"/>
                </a:schemeClr>
              </a:solidFill>
              <a:latin typeface="メイリオ"/>
              <a:ea typeface="メイリオ"/>
            </a:endParaRPr>
          </a:p>
          <a:p>
            <a:pPr marL="0" indent="0" algn="l">
              <a:spcAft>
                <a:spcPts val="400"/>
              </a:spcAft>
              <a:buNone/>
            </a:pPr>
            <a:r>
              <a:rPr lang="ja-JP" altLang="en-US" sz="1200" b="0">
                <a:solidFill>
                  <a:srgbClr val="262626"/>
                </a:solidFill>
                <a:latin typeface="メイリオ"/>
                <a:ea typeface="メイリオ"/>
              </a:rPr>
              <a:t>その解決を求め</a:t>
            </a:r>
            <a:r>
              <a:rPr sz="1200" b="0">
                <a:solidFill>
                  <a:srgbClr val="262626"/>
                </a:solidFill>
                <a:latin typeface="メイリオ"/>
                <a:ea typeface="メイリオ"/>
              </a:rPr>
              <a:t>、</a:t>
            </a:r>
            <a:r>
              <a:rPr lang="ja-JP" altLang="en-US" sz="1200" b="0">
                <a:solidFill>
                  <a:srgbClr val="262626"/>
                </a:solidFill>
                <a:latin typeface="メイリオ"/>
                <a:ea typeface="メイリオ"/>
              </a:rPr>
              <a:t>使う</a:t>
            </a:r>
            <a:r>
              <a:rPr sz="1200" b="0">
                <a:solidFill>
                  <a:srgbClr val="262626"/>
                </a:solidFill>
                <a:latin typeface="メイリオ"/>
                <a:ea typeface="メイリオ"/>
              </a:rPr>
              <a:t>・</a:t>
            </a:r>
            <a:r>
              <a:rPr lang="ja-JP" altLang="en-US" sz="1200" b="0">
                <a:solidFill>
                  <a:srgbClr val="262626"/>
                </a:solidFill>
                <a:latin typeface="メイリオ"/>
                <a:ea typeface="メイリオ"/>
              </a:rPr>
              <a:t>払う顧客は誰で</a:t>
            </a:r>
            <a:r>
              <a:rPr sz="1200" b="0">
                <a:solidFill>
                  <a:srgbClr val="262626"/>
                </a:solidFill>
                <a:latin typeface="メイリオ"/>
                <a:ea typeface="メイリオ"/>
              </a:rPr>
              <a:t>、</a:t>
            </a:r>
            <a:r>
              <a:rPr lang="ja-JP" altLang="en-US" sz="1200" b="0">
                <a:solidFill>
                  <a:srgbClr val="262626"/>
                </a:solidFill>
                <a:latin typeface="メイリオ"/>
                <a:ea typeface="メイリオ"/>
              </a:rPr>
              <a:t>どのくらいいそうか</a:t>
            </a:r>
            <a:r>
              <a:rPr sz="1200" b="0">
                <a:solidFill>
                  <a:srgbClr val="262626"/>
                </a:solidFill>
                <a:latin typeface="メイリオ"/>
                <a:ea typeface="メイリオ"/>
              </a:rPr>
              <a:t>。</a:t>
            </a:r>
            <a:endParaRPr lang="ja-JP" altLang="en-US" sz="1200" b="0">
              <a:solidFill>
                <a:srgbClr val="262626"/>
              </a:solidFill>
              <a:latin typeface="メイリオ"/>
              <a:ea typeface="メイリオ"/>
            </a:endParaRPr>
          </a:p>
        </p:txBody>
      </p:sp>
      <p:sp>
        <p:nvSpPr>
          <p:cNvPr id="18" name="TextBox 17"/>
          <p:cNvSpPr txBox="1"/>
          <p:nvPr/>
        </p:nvSpPr>
        <p:spPr>
          <a:xfrm>
            <a:off x="7424927" y="3840480"/>
            <a:ext cx="2011680" cy="320040"/>
          </a:xfrm>
          <a:prstGeom prst="rect">
            <a:avLst/>
          </a:prstGeom>
          <a:noFill/>
        </p:spPr>
        <p:txBody>
          <a:bodyPr wrap="square" tIns="18288" rIns="45720" bIns="18288" anchor="ctr">
            <a:noAutofit/>
          </a:bodyPr>
          <a:lstStyle/>
          <a:p>
            <a:pPr marL="0" indent="0">
              <a:buNone/>
            </a:pPr>
            <a:r>
              <a:rPr sz="1200" b="1">
                <a:solidFill>
                  <a:schemeClr val="accent1">
                    <a:lumMod val="75000"/>
                  </a:schemeClr>
                </a:solidFill>
                <a:latin typeface="メイリオ"/>
                <a:ea typeface="メイリオ"/>
              </a:rPr>
              <a:t>構造化シート　▶ p.</a:t>
            </a:r>
            <a:r>
              <a:rPr lang="en-US" altLang="ja-JP" sz="1200" b="1">
                <a:solidFill>
                  <a:schemeClr val="accent1">
                    <a:lumMod val="75000"/>
                  </a:schemeClr>
                </a:solidFill>
                <a:latin typeface="メイリオ"/>
                <a:ea typeface="メイリオ"/>
              </a:rPr>
              <a:t>7</a:t>
            </a:r>
            <a:endParaRPr sz="1200" b="1">
              <a:solidFill>
                <a:schemeClr val="accent1">
                  <a:lumMod val="75000"/>
                </a:schemeClr>
              </a:solidFill>
              <a:latin typeface="メイリオ"/>
              <a:ea typeface="メイリオ"/>
            </a:endParaRPr>
          </a:p>
        </p:txBody>
      </p:sp>
      <p:sp>
        <p:nvSpPr>
          <p:cNvPr id="19" name="Rectangle 18"/>
          <p:cNvSpPr/>
          <p:nvPr/>
        </p:nvSpPr>
        <p:spPr>
          <a:xfrm>
            <a:off x="9573768" y="1463040"/>
            <a:ext cx="2011680" cy="73152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tIns="27432" rIns="73152" bIns="27432" rtlCol="0" anchor="ctr">
            <a:noAutofit/>
          </a:bodyPr>
          <a:lstStyle/>
          <a:p>
            <a:pPr marL="0" indent="0" algn="l">
              <a:buNone/>
            </a:pPr>
            <a:r>
              <a:rPr sz="1400" b="1">
                <a:solidFill>
                  <a:srgbClr val="FFFFFF"/>
                </a:solidFill>
                <a:latin typeface="メイリオ"/>
                <a:ea typeface="メイリオ"/>
              </a:rPr>
              <a:t>⑤ 事業化・成長に向けた課題</a:t>
            </a:r>
            <a:endParaRPr lang="ja-JP" altLang="en-US" sz="1400" b="1">
              <a:solidFill>
                <a:srgbClr val="FFFFFF"/>
              </a:solidFill>
              <a:latin typeface="メイリオ"/>
              <a:ea typeface="メイリオ"/>
            </a:endParaRPr>
          </a:p>
        </p:txBody>
      </p:sp>
      <p:sp>
        <p:nvSpPr>
          <p:cNvPr id="20" name="Rectangle 19"/>
          <p:cNvSpPr/>
          <p:nvPr/>
        </p:nvSpPr>
        <p:spPr>
          <a:xfrm>
            <a:off x="9573768" y="2194560"/>
            <a:ext cx="2011680" cy="2011680"/>
          </a:xfrm>
          <a:prstGeom prst="rect">
            <a:avLst/>
          </a:prstGeom>
          <a:solidFill>
            <a:schemeClr val="accent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tIns="91440" rIns="73152" rtlCol="0" anchor="t">
            <a:noAutofit/>
          </a:bodyPr>
          <a:lstStyle/>
          <a:p>
            <a:pPr marL="0" indent="0" algn="l">
              <a:spcAft>
                <a:spcPts val="400"/>
              </a:spcAft>
              <a:buNone/>
            </a:pPr>
            <a:r>
              <a:rPr sz="1400" b="1">
                <a:solidFill>
                  <a:schemeClr val="accent1">
                    <a:lumMod val="75000"/>
                  </a:schemeClr>
                </a:solidFill>
                <a:latin typeface="メイリオ"/>
                <a:ea typeface="メイリオ"/>
              </a:rPr>
              <a:t>400字以内</a:t>
            </a:r>
            <a:endParaRPr lang="ja-JP" altLang="en-US" sz="1400" b="1">
              <a:solidFill>
                <a:schemeClr val="accent1">
                  <a:lumMod val="75000"/>
                </a:schemeClr>
              </a:solidFill>
              <a:latin typeface="メイリオ"/>
              <a:ea typeface="メイリオ"/>
            </a:endParaRPr>
          </a:p>
          <a:p>
            <a:pPr marL="0" indent="0" algn="l">
              <a:spcAft>
                <a:spcPts val="400"/>
              </a:spcAft>
              <a:buNone/>
            </a:pPr>
            <a:r>
              <a:rPr sz="1200" b="0">
                <a:solidFill>
                  <a:srgbClr val="262626"/>
                </a:solidFill>
                <a:latin typeface="メイリオ"/>
                <a:ea typeface="メイリオ"/>
              </a:rPr>
              <a:t>今後解決すべき課題。技術開発、顧客獲得、収益化、法規制、資金など。</a:t>
            </a:r>
            <a:endParaRPr lang="ja-JP" altLang="en-US" sz="1200" b="0">
              <a:solidFill>
                <a:srgbClr val="262626"/>
              </a:solidFill>
              <a:latin typeface="メイリオ"/>
              <a:ea typeface="メイリオ"/>
            </a:endParaRPr>
          </a:p>
        </p:txBody>
      </p:sp>
      <p:sp>
        <p:nvSpPr>
          <p:cNvPr id="21" name="TextBox 20"/>
          <p:cNvSpPr txBox="1"/>
          <p:nvPr/>
        </p:nvSpPr>
        <p:spPr>
          <a:xfrm>
            <a:off x="9573768" y="3840480"/>
            <a:ext cx="2011680" cy="320040"/>
          </a:xfrm>
          <a:prstGeom prst="rect">
            <a:avLst/>
          </a:prstGeom>
          <a:noFill/>
        </p:spPr>
        <p:txBody>
          <a:bodyPr wrap="square" tIns="18288" rIns="45720" bIns="18288" anchor="ctr">
            <a:noAutofit/>
          </a:bodyPr>
          <a:lstStyle/>
          <a:p>
            <a:pPr marL="0" indent="0">
              <a:buNone/>
            </a:pPr>
            <a:r>
              <a:rPr sz="1200" b="1">
                <a:solidFill>
                  <a:schemeClr val="accent1">
                    <a:lumMod val="75000"/>
                  </a:schemeClr>
                </a:solidFill>
                <a:latin typeface="メイリオ"/>
                <a:ea typeface="メイリオ"/>
              </a:rPr>
              <a:t>構造化シート　▶ p.</a:t>
            </a:r>
            <a:r>
              <a:rPr lang="en-US" altLang="ja-JP" sz="1200" b="1">
                <a:solidFill>
                  <a:schemeClr val="accent1">
                    <a:lumMod val="75000"/>
                  </a:schemeClr>
                </a:solidFill>
                <a:latin typeface="メイリオ"/>
                <a:ea typeface="メイリオ"/>
              </a:rPr>
              <a:t>8</a:t>
            </a:r>
            <a:endParaRPr sz="1200" b="1">
              <a:solidFill>
                <a:schemeClr val="accent1">
                  <a:lumMod val="75000"/>
                </a:schemeClr>
              </a:solidFill>
              <a:latin typeface="メイリオ"/>
              <a:ea typeface="メイリオ"/>
            </a:endParaRPr>
          </a:p>
        </p:txBody>
      </p:sp>
      <p:sp>
        <p:nvSpPr>
          <p:cNvPr id="22" name="Rectangle 21"/>
          <p:cNvSpPr/>
          <p:nvPr/>
        </p:nvSpPr>
        <p:spPr>
          <a:xfrm>
            <a:off x="612648" y="4434840"/>
            <a:ext cx="10972800" cy="178308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73152" rIns="182880" bIns="73152" rtlCol="0" anchor="ctr">
            <a:noAutofit/>
          </a:bodyPr>
          <a:lstStyle/>
          <a:p>
            <a:pPr marL="0" indent="0" algn="l">
              <a:spcAft>
                <a:spcPts val="300"/>
              </a:spcAft>
              <a:buNone/>
            </a:pPr>
            <a:r>
              <a:rPr sz="1400" b="1">
                <a:solidFill>
                  <a:schemeClr val="tx2"/>
                </a:solidFill>
                <a:latin typeface="メイリオ"/>
                <a:ea typeface="メイリオ"/>
              </a:rPr>
              <a:t>つながりチェック（書き終えたら確認）</a:t>
            </a:r>
            <a:r>
              <a:rPr sz="1200" b="0">
                <a:solidFill>
                  <a:srgbClr val="595959"/>
                </a:solidFill>
                <a:latin typeface="メイリオ"/>
                <a:ea typeface="メイリオ"/>
              </a:rPr>
              <a:t>　　入力文字数の合計：2,200字以内</a:t>
            </a:r>
            <a:r>
              <a:rPr lang="ja-JP" altLang="en-US" sz="1200" b="0">
                <a:solidFill>
                  <a:srgbClr val="595959"/>
                </a:solidFill>
                <a:latin typeface="メイリオ"/>
                <a:ea typeface="メイリオ"/>
              </a:rPr>
              <a:t>　／　①と④の書き分け：</a:t>
            </a:r>
            <a:r>
              <a:rPr lang="en-US" altLang="ja-JP" sz="1200" b="0">
                <a:solidFill>
                  <a:srgbClr val="595959"/>
                </a:solidFill>
                <a:latin typeface="メイリオ"/>
                <a:ea typeface="メイリオ"/>
              </a:rPr>
              <a:t>p.3</a:t>
            </a:r>
            <a:endParaRPr lang="ja-JP" altLang="en-US" sz="1200" b="0">
              <a:solidFill>
                <a:srgbClr val="595959"/>
              </a:solidFill>
              <a:latin typeface="メイリオ"/>
              <a:ea typeface="メイリオ"/>
            </a:endParaRPr>
          </a:p>
          <a:p>
            <a:pPr marL="0" indent="0" algn="l">
              <a:spcAft>
                <a:spcPts val="300"/>
              </a:spcAft>
              <a:buNone/>
            </a:pPr>
            <a:r>
              <a:rPr sz="1300" b="0">
                <a:solidFill>
                  <a:srgbClr val="262626"/>
                </a:solidFill>
                <a:latin typeface="メイリオ"/>
                <a:ea typeface="メイリオ"/>
              </a:rPr>
              <a:t>□　①の「</a:t>
            </a:r>
            <a:r>
              <a:rPr lang="ja-JP" altLang="en-US" sz="1300" b="0">
                <a:solidFill>
                  <a:srgbClr val="262626"/>
                </a:solidFill>
                <a:latin typeface="メイリオ"/>
                <a:ea typeface="メイリオ"/>
              </a:rPr>
              <a:t>困っている当事者</a:t>
            </a:r>
            <a:r>
              <a:rPr sz="1300" b="0">
                <a:solidFill>
                  <a:srgbClr val="262626"/>
                </a:solidFill>
                <a:latin typeface="メイリオ"/>
                <a:ea typeface="メイリオ"/>
              </a:rPr>
              <a:t>」</a:t>
            </a:r>
            <a:r>
              <a:rPr lang="ja-JP" altLang="en-US" sz="1300" b="0">
                <a:solidFill>
                  <a:srgbClr val="262626"/>
                </a:solidFill>
                <a:latin typeface="メイリオ"/>
                <a:ea typeface="メイリオ"/>
              </a:rPr>
              <a:t>と</a:t>
            </a:r>
            <a:r>
              <a:rPr sz="1300" b="0">
                <a:solidFill>
                  <a:srgbClr val="262626"/>
                </a:solidFill>
                <a:latin typeface="メイリオ"/>
                <a:ea typeface="メイリオ"/>
              </a:rPr>
              <a:t>、④</a:t>
            </a:r>
            <a:r>
              <a:rPr lang="ja-JP" altLang="en-US" sz="1300" b="0">
                <a:solidFill>
                  <a:srgbClr val="262626"/>
                </a:solidFill>
                <a:latin typeface="メイリオ"/>
                <a:ea typeface="メイリオ"/>
              </a:rPr>
              <a:t>の「使う</a:t>
            </a:r>
            <a:r>
              <a:rPr sz="1300" b="0">
                <a:solidFill>
                  <a:srgbClr val="262626"/>
                </a:solidFill>
                <a:latin typeface="メイリオ"/>
                <a:ea typeface="メイリオ"/>
              </a:rPr>
              <a:t>・</a:t>
            </a:r>
            <a:r>
              <a:rPr lang="ja-JP" altLang="en-US" sz="1300" b="0">
                <a:solidFill>
                  <a:srgbClr val="262626"/>
                </a:solidFill>
                <a:latin typeface="メイリオ"/>
                <a:ea typeface="メイリオ"/>
              </a:rPr>
              <a:t>払う顧客」が、同じか違うかを説明できる</a:t>
            </a:r>
          </a:p>
          <a:p>
            <a:pPr marL="0" indent="0" algn="l">
              <a:spcAft>
                <a:spcPts val="300"/>
              </a:spcAft>
              <a:buNone/>
            </a:pPr>
            <a:r>
              <a:rPr sz="1300" b="0">
                <a:solidFill>
                  <a:srgbClr val="262626"/>
                </a:solidFill>
                <a:latin typeface="メイリオ"/>
                <a:ea typeface="メイリオ"/>
              </a:rPr>
              <a:t>□　②の仕組み・活用する地理空間情報が、①の課題を解決する筋道になっている</a:t>
            </a:r>
            <a:endParaRPr lang="ja-JP" altLang="en-US" sz="1300" b="0">
              <a:solidFill>
                <a:srgbClr val="262626"/>
              </a:solidFill>
              <a:latin typeface="メイリオ"/>
              <a:ea typeface="メイリオ"/>
            </a:endParaRPr>
          </a:p>
          <a:p>
            <a:pPr marL="0" indent="0" algn="l">
              <a:spcAft>
                <a:spcPts val="300"/>
              </a:spcAft>
              <a:buNone/>
            </a:pPr>
            <a:r>
              <a:rPr sz="1300" b="0">
                <a:solidFill>
                  <a:srgbClr val="262626"/>
                </a:solidFill>
                <a:latin typeface="メイリオ"/>
                <a:ea typeface="メイリオ"/>
              </a:rPr>
              <a:t>□　④のニーズ規模の根拠と、⑤の優先課題（事業化の壁）が対応している</a:t>
            </a:r>
            <a:endParaRPr lang="ja-JP" altLang="en-US" sz="1300" b="0">
              <a:solidFill>
                <a:srgbClr val="262626"/>
              </a:solidFill>
              <a:latin typeface="メイリオ"/>
              <a:ea typeface="メイリオ"/>
            </a:endParaRPr>
          </a:p>
          <a:p>
            <a:pPr marL="0" indent="0" algn="l">
              <a:spcAft>
                <a:spcPts val="300"/>
              </a:spcAft>
              <a:buNone/>
            </a:pPr>
            <a:r>
              <a:rPr sz="1300" b="0">
                <a:solidFill>
                  <a:srgbClr val="262626"/>
                </a:solidFill>
                <a:latin typeface="メイリオ"/>
                <a:ea typeface="メイリオ"/>
              </a:rPr>
              <a:t>□　③の背景・きっかけが、①②に取り組む理由として説明できている</a:t>
            </a:r>
            <a:endParaRPr lang="ja-JP" altLang="en-US" sz="1300" b="0">
              <a:solidFill>
                <a:srgbClr val="262626"/>
              </a:solidFill>
              <a:latin typeface="メイリオ"/>
              <a:ea typeface="メイリオ"/>
            </a:endParaRPr>
          </a:p>
        </p:txBody>
      </p:sp>
    </p:spTree>
    <p:extLst>
      <p:ext uri="{BB962C8B-B14F-4D97-AF65-F5344CB8AC3E}">
        <p14:creationId xmlns:p14="http://schemas.microsoft.com/office/powerpoint/2010/main" val="1210534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182880"/>
            <a:ext cx="10972800" cy="502920"/>
          </a:xfrm>
        </p:spPr>
        <p:txBody>
          <a:bodyPr wrap="square" lIns="45720" tIns="18288" rIns="45720" bIns="18288" anchor="ctr">
            <a:noAutofit/>
          </a:bodyPr>
          <a:lstStyle/>
          <a:p>
            <a:pPr marL="0" indent="0" algn="l">
              <a:spcAft>
                <a:spcPts val="300"/>
              </a:spcAft>
              <a:buNone/>
            </a:pPr>
            <a:r>
              <a:rPr sz="2400" b="0">
                <a:solidFill>
                  <a:srgbClr val="000000"/>
                </a:solidFill>
                <a:latin typeface="メイリオ"/>
                <a:ea typeface="メイリオ"/>
              </a:rPr>
              <a:t>①と④のすみ分け　― 困りごとの話は①、解決を求める顧客の話は④</a:t>
            </a:r>
          </a:p>
        </p:txBody>
      </p:sp>
      <p:sp>
        <p:nvSpPr>
          <p:cNvPr id="3" name="コンテンツ プレースホルダー 2"/>
          <p:cNvSpPr>
            <a:spLocks noGrp="1"/>
          </p:cNvSpPr>
          <p:nvPr>
            <p:ph idx="1"/>
          </p:nvPr>
        </p:nvSpPr>
        <p:spPr>
          <a:xfrm>
            <a:off x="612648" y="777240"/>
            <a:ext cx="10972800" cy="640080"/>
          </a:xfrm>
        </p:spPr>
        <p:txBody>
          <a:bodyPr wrap="square" lIns="45720" tIns="18288" rIns="45720" bIns="18288" anchor="t">
            <a:noAutofit/>
          </a:bodyPr>
          <a:lstStyle/>
          <a:p>
            <a:pPr marL="0" indent="0" algn="l">
              <a:spcAft>
                <a:spcPts val="300"/>
              </a:spcAft>
              <a:buNone/>
            </a:pPr>
            <a:r>
              <a:rPr sz="1400" b="0">
                <a:solidFill>
                  <a:srgbClr val="0000FF"/>
                </a:solidFill>
                <a:latin typeface="メイリオ"/>
                <a:ea typeface="メイリオ"/>
              </a:rPr>
              <a:t>①と④は、どちらも「誰かが困っている」話になりやすく、内容が重なりがちです。①は「何が問題か」、④は「その解決を求める顧客がいるか」と、問いを分けて書くと整理できます。</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3</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5" name="Rectangle 4"/>
          <p:cNvSpPr/>
          <p:nvPr/>
        </p:nvSpPr>
        <p:spPr>
          <a:xfrm>
            <a:off x="2350008" y="1508760"/>
            <a:ext cx="4572000" cy="4572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bIns="27432" rtlCol="0" anchor="ctr">
            <a:noAutofit/>
          </a:bodyPr>
          <a:lstStyle/>
          <a:p>
            <a:pPr marL="0" indent="0" algn="l">
              <a:spcAft>
                <a:spcPts val="300"/>
              </a:spcAft>
              <a:buNone/>
            </a:pPr>
            <a:r>
              <a:rPr sz="1400" b="1">
                <a:solidFill>
                  <a:srgbClr val="FFFFFF"/>
                </a:solidFill>
                <a:latin typeface="メイリオ"/>
                <a:ea typeface="メイリオ"/>
              </a:rPr>
              <a:t>① 解決したい課題・対象　＝　困りごとの正体</a:t>
            </a:r>
          </a:p>
        </p:txBody>
      </p:sp>
      <p:sp>
        <p:nvSpPr>
          <p:cNvPr id="6" name="Rectangle 5"/>
          <p:cNvSpPr/>
          <p:nvPr/>
        </p:nvSpPr>
        <p:spPr>
          <a:xfrm>
            <a:off x="7013448" y="1508760"/>
            <a:ext cx="4572000" cy="45720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bIns="27432" rtlCol="0" anchor="ctr">
            <a:noAutofit/>
          </a:bodyPr>
          <a:lstStyle/>
          <a:p>
            <a:pPr marL="0" indent="0" algn="l">
              <a:spcAft>
                <a:spcPts val="300"/>
              </a:spcAft>
              <a:buNone/>
            </a:pPr>
            <a:r>
              <a:rPr sz="1400" b="1">
                <a:solidFill>
                  <a:srgbClr val="FFFFFF"/>
                </a:solidFill>
                <a:latin typeface="メイリオ"/>
                <a:ea typeface="メイリオ"/>
              </a:rPr>
              <a:t>④ 市場・顧客ニーズ　＝　解決を求める顧客の存在</a:t>
            </a:r>
          </a:p>
        </p:txBody>
      </p:sp>
      <p:sp>
        <p:nvSpPr>
          <p:cNvPr id="7" name="Rectangle 6"/>
          <p:cNvSpPr/>
          <p:nvPr/>
        </p:nvSpPr>
        <p:spPr>
          <a:xfrm>
            <a:off x="612648" y="2011680"/>
            <a:ext cx="1645920" cy="731520"/>
          </a:xfrm>
          <a:prstGeom prst="rect">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36576" rIns="73152" bIns="36576" rtlCol="0" anchor="ctr">
            <a:noAutofit/>
          </a:bodyPr>
          <a:lstStyle/>
          <a:p>
            <a:pPr marL="0" indent="0" algn="l">
              <a:spcAft>
                <a:spcPts val="300"/>
              </a:spcAft>
              <a:buNone/>
            </a:pPr>
            <a:r>
              <a:rPr sz="1300" b="1">
                <a:solidFill>
                  <a:schemeClr val="tx2"/>
                </a:solidFill>
                <a:latin typeface="メイリオ"/>
                <a:ea typeface="メイリオ"/>
              </a:rPr>
              <a:t>答える問い</a:t>
            </a:r>
          </a:p>
        </p:txBody>
      </p:sp>
      <p:sp>
        <p:nvSpPr>
          <p:cNvPr id="8" name="Rectangle 7"/>
          <p:cNvSpPr/>
          <p:nvPr/>
        </p:nvSpPr>
        <p:spPr>
          <a:xfrm>
            <a:off x="2350008" y="2011680"/>
            <a:ext cx="4572000" cy="731520"/>
          </a:xfrm>
          <a:prstGeom prst="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0" indent="0" algn="l">
              <a:spcAft>
                <a:spcPts val="200"/>
              </a:spcAft>
              <a:buNone/>
            </a:pPr>
            <a:r>
              <a:rPr sz="1200" b="0">
                <a:solidFill>
                  <a:srgbClr val="262626"/>
                </a:solidFill>
                <a:latin typeface="メイリオ"/>
                <a:ea typeface="メイリオ"/>
              </a:rPr>
              <a:t>何が問題か？</a:t>
            </a:r>
          </a:p>
          <a:p>
            <a:pPr marL="0" indent="0" algn="l">
              <a:spcAft>
                <a:spcPts val="200"/>
              </a:spcAft>
              <a:buNone/>
            </a:pPr>
            <a:r>
              <a:rPr sz="1200" b="0">
                <a:solidFill>
                  <a:srgbClr val="262626"/>
                </a:solidFill>
                <a:latin typeface="メイリオ"/>
                <a:ea typeface="メイリオ"/>
              </a:rPr>
              <a:t>誰（どんな人・組織）が困っているか？</a:t>
            </a:r>
          </a:p>
        </p:txBody>
      </p:sp>
      <p:sp>
        <p:nvSpPr>
          <p:cNvPr id="9" name="Rectangle 8"/>
          <p:cNvSpPr/>
          <p:nvPr/>
        </p:nvSpPr>
        <p:spPr>
          <a:xfrm>
            <a:off x="7013448" y="2011680"/>
            <a:ext cx="4572000" cy="731520"/>
          </a:xfrm>
          <a:prstGeom prst="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0" indent="0" algn="l">
              <a:spcAft>
                <a:spcPts val="200"/>
              </a:spcAft>
              <a:buNone/>
            </a:pPr>
            <a:r>
              <a:rPr sz="1200" b="0">
                <a:solidFill>
                  <a:srgbClr val="262626"/>
                </a:solidFill>
                <a:latin typeface="メイリオ"/>
                <a:ea typeface="メイリオ"/>
              </a:rPr>
              <a:t>その解決策を求め、使う・払う顧客はいるか？</a:t>
            </a:r>
          </a:p>
          <a:p>
            <a:pPr marL="0" indent="0" algn="l">
              <a:spcAft>
                <a:spcPts val="200"/>
              </a:spcAft>
              <a:buNone/>
            </a:pPr>
            <a:r>
              <a:rPr sz="1200" b="0">
                <a:solidFill>
                  <a:srgbClr val="262626"/>
                </a:solidFill>
                <a:latin typeface="メイリオ"/>
                <a:ea typeface="メイリオ"/>
              </a:rPr>
              <a:t>どのくらいいそうか？</a:t>
            </a:r>
          </a:p>
        </p:txBody>
      </p:sp>
      <p:sp>
        <p:nvSpPr>
          <p:cNvPr id="10" name="Rectangle 9"/>
          <p:cNvSpPr/>
          <p:nvPr/>
        </p:nvSpPr>
        <p:spPr>
          <a:xfrm>
            <a:off x="612648" y="2788920"/>
            <a:ext cx="1645920" cy="1097280"/>
          </a:xfrm>
          <a:prstGeom prst="rect">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36576" rIns="73152" bIns="36576" rtlCol="0" anchor="ctr">
            <a:noAutofit/>
          </a:bodyPr>
          <a:lstStyle/>
          <a:p>
            <a:pPr marL="0" indent="0" algn="l">
              <a:spcAft>
                <a:spcPts val="300"/>
              </a:spcAft>
              <a:buNone/>
            </a:pPr>
            <a:r>
              <a:rPr sz="1300" b="1">
                <a:solidFill>
                  <a:schemeClr val="tx2"/>
                </a:solidFill>
                <a:latin typeface="メイリオ"/>
                <a:ea typeface="メイリオ"/>
              </a:rPr>
              <a:t>書くこと</a:t>
            </a:r>
          </a:p>
        </p:txBody>
      </p:sp>
      <p:sp>
        <p:nvSpPr>
          <p:cNvPr id="11" name="Rectangle 10"/>
          <p:cNvSpPr/>
          <p:nvPr/>
        </p:nvSpPr>
        <p:spPr>
          <a:xfrm>
            <a:off x="2350008" y="2788920"/>
            <a:ext cx="4572000" cy="1097280"/>
          </a:xfrm>
          <a:prstGeom prst="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0" indent="0" algn="l">
              <a:spcAft>
                <a:spcPts val="200"/>
              </a:spcAft>
              <a:buNone/>
            </a:pPr>
            <a:r>
              <a:rPr sz="1200" b="0">
                <a:solidFill>
                  <a:srgbClr val="262626"/>
                </a:solidFill>
                <a:latin typeface="メイリオ"/>
                <a:ea typeface="メイリオ"/>
              </a:rPr>
              <a:t>・問題の現象・原因・影響</a:t>
            </a:r>
          </a:p>
          <a:p>
            <a:pPr marL="0" indent="0" algn="l">
              <a:spcAft>
                <a:spcPts val="200"/>
              </a:spcAft>
              <a:buNone/>
            </a:pPr>
            <a:r>
              <a:rPr sz="1200" b="0">
                <a:solidFill>
                  <a:srgbClr val="262626"/>
                </a:solidFill>
                <a:latin typeface="メイリオ"/>
                <a:ea typeface="メイリオ"/>
              </a:rPr>
              <a:t>・困っている当事者（人・組織）の範囲</a:t>
            </a:r>
          </a:p>
          <a:p>
            <a:pPr marL="0" indent="0" algn="l">
              <a:spcAft>
                <a:spcPts val="200"/>
              </a:spcAft>
              <a:buNone/>
            </a:pPr>
            <a:r>
              <a:rPr sz="1200" b="0">
                <a:solidFill>
                  <a:srgbClr val="262626"/>
                </a:solidFill>
                <a:latin typeface="メイリオ"/>
                <a:ea typeface="メイリオ"/>
              </a:rPr>
              <a:t>・問題が起きている場所・場面</a:t>
            </a:r>
          </a:p>
        </p:txBody>
      </p:sp>
      <p:sp>
        <p:nvSpPr>
          <p:cNvPr id="12" name="Rectangle 11"/>
          <p:cNvSpPr/>
          <p:nvPr/>
        </p:nvSpPr>
        <p:spPr>
          <a:xfrm>
            <a:off x="7013448" y="2788920"/>
            <a:ext cx="4572000" cy="1097280"/>
          </a:xfrm>
          <a:prstGeom prst="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0" indent="0" algn="l">
              <a:spcAft>
                <a:spcPts val="200"/>
              </a:spcAft>
              <a:buNone/>
            </a:pPr>
            <a:r>
              <a:rPr sz="1200" b="0">
                <a:solidFill>
                  <a:srgbClr val="262626"/>
                </a:solidFill>
                <a:latin typeface="メイリオ"/>
                <a:ea typeface="メイリオ"/>
              </a:rPr>
              <a:t>・解決策を使う人／導入を決め、払う人</a:t>
            </a:r>
          </a:p>
          <a:p>
            <a:pPr marL="0" indent="0" algn="l">
              <a:spcAft>
                <a:spcPts val="200"/>
              </a:spcAft>
              <a:buNone/>
            </a:pPr>
            <a:r>
              <a:rPr sz="1200" b="0">
                <a:solidFill>
                  <a:srgbClr val="262626"/>
                </a:solidFill>
                <a:latin typeface="メイリオ"/>
                <a:ea typeface="メイリオ"/>
              </a:rPr>
              <a:t>・解決策に期待すること、今の代替手段</a:t>
            </a:r>
          </a:p>
          <a:p>
            <a:pPr marL="0" indent="0" algn="l">
              <a:spcAft>
                <a:spcPts val="200"/>
              </a:spcAft>
              <a:buNone/>
            </a:pPr>
            <a:r>
              <a:rPr sz="1200" b="0">
                <a:solidFill>
                  <a:srgbClr val="262626"/>
                </a:solidFill>
                <a:latin typeface="メイリオ"/>
                <a:ea typeface="メイリオ"/>
              </a:rPr>
              <a:t>・対象がどのくらいいそうか（ざっくり）</a:t>
            </a:r>
          </a:p>
        </p:txBody>
      </p:sp>
      <p:sp>
        <p:nvSpPr>
          <p:cNvPr id="13" name="Rectangle 12"/>
          <p:cNvSpPr/>
          <p:nvPr/>
        </p:nvSpPr>
        <p:spPr>
          <a:xfrm>
            <a:off x="612648" y="3931920"/>
            <a:ext cx="1645920" cy="822960"/>
          </a:xfrm>
          <a:prstGeom prst="rect">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36576" rIns="73152" bIns="36576" rtlCol="0" anchor="ctr">
            <a:noAutofit/>
          </a:bodyPr>
          <a:lstStyle/>
          <a:p>
            <a:pPr marL="0" indent="0" algn="l">
              <a:spcAft>
                <a:spcPts val="300"/>
              </a:spcAft>
              <a:buNone/>
            </a:pPr>
            <a:r>
              <a:rPr sz="1300" b="1">
                <a:solidFill>
                  <a:schemeClr val="tx2"/>
                </a:solidFill>
                <a:latin typeface="メイリオ"/>
                <a:ea typeface="メイリオ"/>
              </a:rPr>
              <a:t>書かないこと</a:t>
            </a:r>
          </a:p>
        </p:txBody>
      </p:sp>
      <p:sp>
        <p:nvSpPr>
          <p:cNvPr id="14" name="Rectangle 13"/>
          <p:cNvSpPr/>
          <p:nvPr/>
        </p:nvSpPr>
        <p:spPr>
          <a:xfrm>
            <a:off x="2350008" y="3931920"/>
            <a:ext cx="4572000" cy="822960"/>
          </a:xfrm>
          <a:prstGeom prst="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0" indent="0" algn="l">
              <a:spcAft>
                <a:spcPts val="200"/>
              </a:spcAft>
              <a:buNone/>
            </a:pPr>
            <a:r>
              <a:rPr sz="1200" b="0">
                <a:solidFill>
                  <a:srgbClr val="262626"/>
                </a:solidFill>
                <a:latin typeface="メイリオ"/>
                <a:ea typeface="メイリオ"/>
              </a:rPr>
              <a:t>・顧客の数や規模感、支払意思　→④</a:t>
            </a:r>
          </a:p>
          <a:p>
            <a:pPr marL="0" indent="0" algn="l">
              <a:spcAft>
                <a:spcPts val="200"/>
              </a:spcAft>
              <a:buNone/>
            </a:pPr>
            <a:r>
              <a:rPr sz="1200" b="0">
                <a:solidFill>
                  <a:srgbClr val="262626"/>
                </a:solidFill>
                <a:latin typeface="メイリオ"/>
                <a:ea typeface="メイリオ"/>
              </a:rPr>
              <a:t>・解決策の仕組み　→②</a:t>
            </a:r>
          </a:p>
        </p:txBody>
      </p:sp>
      <p:sp>
        <p:nvSpPr>
          <p:cNvPr id="15" name="Rectangle 14"/>
          <p:cNvSpPr/>
          <p:nvPr/>
        </p:nvSpPr>
        <p:spPr>
          <a:xfrm>
            <a:off x="7013448" y="3931920"/>
            <a:ext cx="4572000" cy="822960"/>
          </a:xfrm>
          <a:prstGeom prst="rect">
            <a:avLst/>
          </a:prstGeom>
          <a:solidFill>
            <a:srgbClr val="FFFFFF"/>
          </a:solidFill>
          <a:ln w="12700">
            <a:solidFill>
              <a:srgbClr val="BFBFBF"/>
            </a:solid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0" indent="0" algn="l">
              <a:spcAft>
                <a:spcPts val="200"/>
              </a:spcAft>
              <a:buNone/>
            </a:pPr>
            <a:r>
              <a:rPr sz="1200" b="0">
                <a:solidFill>
                  <a:srgbClr val="262626"/>
                </a:solidFill>
                <a:latin typeface="メイリオ"/>
                <a:ea typeface="メイリオ"/>
              </a:rPr>
              <a:t>・問題の背景説明のくり返し　→①</a:t>
            </a:r>
          </a:p>
          <a:p>
            <a:pPr marL="0" indent="0" algn="l">
              <a:spcAft>
                <a:spcPts val="200"/>
              </a:spcAft>
              <a:buNone/>
            </a:pPr>
            <a:r>
              <a:rPr sz="1200" b="0">
                <a:solidFill>
                  <a:srgbClr val="262626"/>
                </a:solidFill>
                <a:latin typeface="メイリオ"/>
                <a:ea typeface="メイリオ"/>
              </a:rPr>
              <a:t>・解決策の仕組み　→②</a:t>
            </a:r>
          </a:p>
        </p:txBody>
      </p:sp>
      <p:sp>
        <p:nvSpPr>
          <p:cNvPr id="16" name="Rectangle 15"/>
          <p:cNvSpPr/>
          <p:nvPr/>
        </p:nvSpPr>
        <p:spPr>
          <a:xfrm>
            <a:off x="612648" y="4937760"/>
            <a:ext cx="10972800" cy="1234440"/>
          </a:xfrm>
          <a:prstGeom prst="rect">
            <a:avLst/>
          </a:prstGeom>
          <a:solidFill>
            <a:schemeClr val="accent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54864" rIns="137160" bIns="54864" rtlCol="0" anchor="ctr">
            <a:noAutofit/>
          </a:bodyPr>
          <a:lstStyle/>
          <a:p>
            <a:pPr marL="0" indent="0" algn="l">
              <a:spcAft>
                <a:spcPts val="200"/>
              </a:spcAft>
              <a:buNone/>
            </a:pPr>
            <a:r>
              <a:rPr sz="1300" b="1" dirty="0">
                <a:solidFill>
                  <a:schemeClr val="accent1">
                    <a:lumMod val="75000"/>
                  </a:schemeClr>
                </a:solidFill>
                <a:latin typeface="メイリオ"/>
                <a:ea typeface="メイリオ"/>
              </a:rPr>
              <a:t>例　</a:t>
            </a:r>
            <a:r>
              <a:rPr sz="1300" b="1" dirty="0" err="1">
                <a:solidFill>
                  <a:schemeClr val="accent1">
                    <a:lumMod val="75000"/>
                  </a:schemeClr>
                </a:solidFill>
                <a:latin typeface="メイリオ"/>
                <a:ea typeface="メイリオ"/>
              </a:rPr>
              <a:t>獣害対策</a:t>
            </a:r>
            <a:endParaRPr sz="1300" b="1" dirty="0">
              <a:solidFill>
                <a:schemeClr val="accent1">
                  <a:lumMod val="75000"/>
                </a:schemeClr>
              </a:solidFill>
              <a:latin typeface="メイリオ"/>
              <a:ea typeface="メイリオ"/>
            </a:endParaRPr>
          </a:p>
          <a:p>
            <a:pPr marL="0" indent="0" algn="l">
              <a:spcAft>
                <a:spcPts val="200"/>
              </a:spcAft>
              <a:buNone/>
            </a:pPr>
            <a:r>
              <a:rPr sz="1200" b="1" dirty="0">
                <a:solidFill>
                  <a:schemeClr val="tx2"/>
                </a:solidFill>
                <a:latin typeface="メイリオ"/>
                <a:ea typeface="メイリオ"/>
              </a:rPr>
              <a:t>①　</a:t>
            </a:r>
            <a:r>
              <a:rPr sz="1200" b="0" dirty="0" err="1">
                <a:solidFill>
                  <a:srgbClr val="262626"/>
                </a:solidFill>
                <a:latin typeface="メイリオ"/>
                <a:ea typeface="メイリオ"/>
              </a:rPr>
              <a:t>鳥獣被害が増え、高齢の農家が見回りの負担と収穫減に困っている</a:t>
            </a:r>
            <a:r>
              <a:rPr sz="1200" b="0" dirty="0">
                <a:solidFill>
                  <a:srgbClr val="262626"/>
                </a:solidFill>
                <a:latin typeface="メイリオ"/>
                <a:ea typeface="メイリオ"/>
              </a:rPr>
              <a:t>。（</a:t>
            </a:r>
            <a:r>
              <a:rPr sz="1200" b="0" dirty="0" err="1">
                <a:solidFill>
                  <a:srgbClr val="262626"/>
                </a:solidFill>
                <a:latin typeface="メイリオ"/>
                <a:ea typeface="メイリオ"/>
              </a:rPr>
              <a:t>当事者＝農家</a:t>
            </a:r>
            <a:r>
              <a:rPr sz="1200" b="0" dirty="0">
                <a:solidFill>
                  <a:srgbClr val="262626"/>
                </a:solidFill>
                <a:latin typeface="メイリオ"/>
                <a:ea typeface="メイリオ"/>
              </a:rPr>
              <a:t>）</a:t>
            </a:r>
          </a:p>
          <a:p>
            <a:pPr marL="0" indent="0" algn="l">
              <a:spcAft>
                <a:spcPts val="200"/>
              </a:spcAft>
              <a:buNone/>
            </a:pPr>
            <a:r>
              <a:rPr sz="1200" b="1" dirty="0">
                <a:solidFill>
                  <a:schemeClr val="accent1">
                    <a:lumMod val="75000"/>
                  </a:schemeClr>
                </a:solidFill>
                <a:latin typeface="メイリオ"/>
                <a:ea typeface="メイリオ"/>
              </a:rPr>
              <a:t>④　</a:t>
            </a:r>
            <a:r>
              <a:rPr sz="1200" b="0" dirty="0" err="1">
                <a:solidFill>
                  <a:srgbClr val="262626"/>
                </a:solidFill>
                <a:latin typeface="メイリオ"/>
                <a:ea typeface="メイリオ"/>
              </a:rPr>
              <a:t>対策費を負担して導入を決めるのは自治体やJA。被害額や予算の話を聞くと、導入を検討しそうな地域が複数ある</a:t>
            </a:r>
            <a:r>
              <a:rPr sz="1200" b="0" dirty="0">
                <a:solidFill>
                  <a:srgbClr val="262626"/>
                </a:solidFill>
                <a:latin typeface="メイリオ"/>
                <a:ea typeface="メイリオ"/>
              </a:rPr>
              <a:t>。（</a:t>
            </a:r>
            <a:r>
              <a:rPr sz="1200" b="0" dirty="0" err="1">
                <a:solidFill>
                  <a:srgbClr val="262626"/>
                </a:solidFill>
                <a:latin typeface="メイリオ"/>
                <a:ea typeface="メイリオ"/>
              </a:rPr>
              <a:t>顧客＝自治体・JA</a:t>
            </a:r>
            <a:r>
              <a:rPr sz="1200" b="0" dirty="0">
                <a:solidFill>
                  <a:srgbClr val="262626"/>
                </a:solidFill>
                <a:latin typeface="メイリオ"/>
                <a:ea typeface="メイリオ"/>
              </a:rPr>
              <a:t>）</a:t>
            </a:r>
          </a:p>
          <a:p>
            <a:pPr marL="0" indent="0" algn="l">
              <a:spcAft>
                <a:spcPts val="200"/>
              </a:spcAft>
              <a:buNone/>
            </a:pPr>
            <a:r>
              <a:rPr sz="1200" b="0" dirty="0">
                <a:solidFill>
                  <a:srgbClr val="262626"/>
                </a:solidFill>
                <a:latin typeface="メイリオ"/>
                <a:ea typeface="メイリオ"/>
              </a:rPr>
              <a:t>→ </a:t>
            </a:r>
            <a:r>
              <a:rPr sz="1200" b="0" dirty="0" err="1">
                <a:solidFill>
                  <a:srgbClr val="262626"/>
                </a:solidFill>
                <a:latin typeface="メイリオ"/>
                <a:ea typeface="メイリオ"/>
              </a:rPr>
              <a:t>当事者（農家）と顧客（自治体・JA）が違う場合は</a:t>
            </a:r>
            <a:r>
              <a:rPr sz="1200" b="0" dirty="0">
                <a:solidFill>
                  <a:srgbClr val="262626"/>
                </a:solidFill>
                <a:latin typeface="メイリオ"/>
                <a:ea typeface="メイリオ"/>
              </a:rPr>
              <a:t>、①</a:t>
            </a:r>
            <a:r>
              <a:rPr sz="1200" b="0" dirty="0" err="1">
                <a:solidFill>
                  <a:srgbClr val="262626"/>
                </a:solidFill>
                <a:latin typeface="メイリオ"/>
                <a:ea typeface="メイリオ"/>
              </a:rPr>
              <a:t>と④で分けて書きます</a:t>
            </a:r>
            <a:r>
              <a:rPr sz="1200" b="0" dirty="0">
                <a:solidFill>
                  <a:srgbClr val="262626"/>
                </a:solidFill>
                <a:latin typeface="メイリオ"/>
                <a:ea typeface="メイリオ"/>
              </a:rPr>
              <a:t>。</a:t>
            </a:r>
          </a:p>
        </p:txBody>
      </p:sp>
    </p:spTree>
    <p:extLst>
      <p:ext uri="{BB962C8B-B14F-4D97-AF65-F5344CB8AC3E}">
        <p14:creationId xmlns:p14="http://schemas.microsoft.com/office/powerpoint/2010/main" val="309967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182880"/>
            <a:ext cx="6583680" cy="502920"/>
          </a:xfrm>
        </p:spPr>
        <p:txBody>
          <a:bodyPr wrap="square" lIns="45720" tIns="18288" rIns="45720" bIns="18288" anchor="ctr">
            <a:noAutofit/>
          </a:bodyPr>
          <a:lstStyle/>
          <a:p>
            <a:pPr marL="0" indent="0" algn="l">
              <a:buNone/>
            </a:pPr>
            <a:r>
              <a:rPr lang="ja-JP" altLang="en-US" sz="2400" b="0">
                <a:solidFill>
                  <a:srgbClr val="000000"/>
                </a:solidFill>
                <a:latin typeface="メイリオ"/>
                <a:ea typeface="メイリオ"/>
              </a:rPr>
              <a:t>① 解決したい課題・対象</a:t>
            </a:r>
          </a:p>
        </p:txBody>
      </p:sp>
      <p:sp>
        <p:nvSpPr>
          <p:cNvPr id="3" name="コンテンツ プレースホルダー 2"/>
          <p:cNvSpPr>
            <a:spLocks noGrp="1"/>
          </p:cNvSpPr>
          <p:nvPr>
            <p:ph idx="1"/>
          </p:nvPr>
        </p:nvSpPr>
        <p:spPr>
          <a:xfrm>
            <a:off x="612648" y="777240"/>
            <a:ext cx="10972800" cy="640080"/>
          </a:xfrm>
        </p:spPr>
        <p:txBody>
          <a:bodyPr wrap="square" lIns="45720" tIns="18288" rIns="45720" bIns="18288">
            <a:noAutofit/>
          </a:bodyPr>
          <a:lstStyle/>
          <a:p>
            <a:pPr marL="0" indent="0" algn="l">
              <a:buNone/>
            </a:pPr>
            <a:r>
              <a:rPr lang="ja-JP" altLang="en-US" sz="1400" b="0">
                <a:solidFill>
                  <a:srgbClr val="0000FF"/>
                </a:solidFill>
                <a:latin typeface="メイリオ"/>
                <a:ea typeface="メイリオ"/>
              </a:rPr>
              <a:t>あなたのアイデアや事業によって解決したい課題を記載してください。あわせて、その課題を抱えている人や組織についても、分かる範囲で記載してください。</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4</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5" name="Rounded Rectangle 4"/>
          <p:cNvSpPr/>
          <p:nvPr/>
        </p:nvSpPr>
        <p:spPr>
          <a:xfrm>
            <a:off x="7287768" y="246888"/>
            <a:ext cx="822960" cy="310896"/>
          </a:xfrm>
          <a:prstGeom prst="roundRect">
            <a:avLst>
              <a:gd name="adj" fmla="val 3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1">
                <a:solidFill>
                  <a:srgbClr val="FFFFFF"/>
                </a:solidFill>
                <a:latin typeface="メイリオ"/>
                <a:ea typeface="メイリオ"/>
              </a:rPr>
              <a:t>①課題</a:t>
            </a:r>
          </a:p>
        </p:txBody>
      </p:sp>
      <p:sp>
        <p:nvSpPr>
          <p:cNvPr id="6" name="Rounded Rectangle 5"/>
          <p:cNvSpPr/>
          <p:nvPr/>
        </p:nvSpPr>
        <p:spPr>
          <a:xfrm>
            <a:off x="815644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②アイデア</a:t>
            </a:r>
          </a:p>
        </p:txBody>
      </p:sp>
      <p:sp>
        <p:nvSpPr>
          <p:cNvPr id="7" name="Rounded Rectangle 6"/>
          <p:cNvSpPr/>
          <p:nvPr/>
        </p:nvSpPr>
        <p:spPr>
          <a:xfrm>
            <a:off x="902512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③背景</a:t>
            </a:r>
          </a:p>
        </p:txBody>
      </p:sp>
      <p:sp>
        <p:nvSpPr>
          <p:cNvPr id="8" name="Rounded Rectangle 7"/>
          <p:cNvSpPr/>
          <p:nvPr/>
        </p:nvSpPr>
        <p:spPr>
          <a:xfrm>
            <a:off x="989380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④市場</a:t>
            </a:r>
          </a:p>
        </p:txBody>
      </p:sp>
      <p:sp>
        <p:nvSpPr>
          <p:cNvPr id="9" name="Rounded Rectangle 8"/>
          <p:cNvSpPr/>
          <p:nvPr/>
        </p:nvSpPr>
        <p:spPr>
          <a:xfrm>
            <a:off x="1076248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⑤事業化</a:t>
            </a:r>
          </a:p>
        </p:txBody>
      </p:sp>
      <p:sp>
        <p:nvSpPr>
          <p:cNvPr id="10" name="Rectangle 9"/>
          <p:cNvSpPr/>
          <p:nvPr/>
        </p:nvSpPr>
        <p:spPr>
          <a:xfrm>
            <a:off x="612648" y="1508760"/>
            <a:ext cx="10972800" cy="41148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bIns="27432" rtlCol="0" anchor="ctr">
            <a:noAutofit/>
          </a:bodyPr>
          <a:lstStyle/>
          <a:p>
            <a:pPr marL="0" indent="0" algn="l">
              <a:buNone/>
            </a:pPr>
            <a:r>
              <a:rPr sz="1400" b="1">
                <a:solidFill>
                  <a:srgbClr val="FFFFFF"/>
                </a:solidFill>
                <a:latin typeface="メイリオ"/>
                <a:ea typeface="メイリオ"/>
              </a:rPr>
              <a:t>解決したい課題・対象　（必須／400字以内）</a:t>
            </a:r>
            <a:endParaRPr lang="ja-JP" altLang="en-US" sz="1400" b="1">
              <a:solidFill>
                <a:srgbClr val="FFFFFF"/>
              </a:solidFill>
              <a:latin typeface="メイリオ"/>
              <a:ea typeface="メイリオ"/>
            </a:endParaRPr>
          </a:p>
        </p:txBody>
      </p:sp>
      <p:sp>
        <p:nvSpPr>
          <p:cNvPr id="11" name="Rectangle 10"/>
          <p:cNvSpPr/>
          <p:nvPr/>
        </p:nvSpPr>
        <p:spPr>
          <a:xfrm>
            <a:off x="612648" y="1920240"/>
            <a:ext cx="10972800" cy="3383280"/>
          </a:xfrm>
          <a:prstGeom prst="rect">
            <a:avLst/>
          </a:prstGeom>
          <a:solidFill>
            <a:srgbClr val="FFFFFF"/>
          </a:solid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wrap="square" lIns="182880" tIns="137160" rIns="182880" bIns="91440" rtlCol="0" anchor="t">
            <a:noAutofit/>
          </a:bodyPr>
          <a:lstStyle/>
          <a:p>
            <a:pPr marL="0" indent="0" algn="l">
              <a:buNone/>
            </a:pPr>
            <a:r>
              <a:rPr sz="1400" b="0">
                <a:solidFill>
                  <a:srgbClr val="0000FF"/>
                </a:solidFill>
                <a:latin typeface="メイリオ"/>
                <a:ea typeface="メイリオ"/>
              </a:rPr>
              <a:t>（ここに記入）</a:t>
            </a:r>
            <a:endParaRPr lang="ja-JP" altLang="en-US" sz="1400" b="0">
              <a:solidFill>
                <a:srgbClr val="0000FF"/>
              </a:solidFill>
              <a:latin typeface="メイリオ"/>
              <a:ea typeface="メイリオ"/>
            </a:endParaRPr>
          </a:p>
        </p:txBody>
      </p:sp>
      <p:sp>
        <p:nvSpPr>
          <p:cNvPr id="12" name="Rectangle 11"/>
          <p:cNvSpPr/>
          <p:nvPr/>
        </p:nvSpPr>
        <p:spPr>
          <a:xfrm>
            <a:off x="612648" y="5394960"/>
            <a:ext cx="10972800" cy="731520"/>
          </a:xfrm>
          <a:prstGeom prst="rect">
            <a:avLst/>
          </a:prstGeom>
          <a:solidFill>
            <a:schemeClr val="accent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0" rIns="137160" rtlCol="0" anchor="ctr">
            <a:noAutofit/>
          </a:bodyPr>
          <a:lstStyle/>
          <a:p>
            <a:pPr marL="0" indent="0" algn="l">
              <a:spcAft>
                <a:spcPts val="300"/>
              </a:spcAft>
              <a:buNone/>
            </a:pPr>
            <a:r>
              <a:rPr sz="1200" b="1">
                <a:solidFill>
                  <a:schemeClr val="tx2"/>
                </a:solidFill>
                <a:latin typeface="メイリオ"/>
                <a:ea typeface="メイリオ"/>
              </a:rPr>
              <a:t>①は「困りごとの正体」を書く枠です。</a:t>
            </a:r>
            <a:r>
              <a:rPr sz="1200" b="0">
                <a:solidFill>
                  <a:srgbClr val="0000FF"/>
                </a:solidFill>
                <a:latin typeface="メイリオ"/>
                <a:ea typeface="メイリオ"/>
              </a:rPr>
              <a:t>何が問題か（現象・原因・影響）と、困っている当事者を書きます。顧客の数・規模感・支払意思は④に書きます。（▶ p.3）</a:t>
            </a:r>
          </a:p>
        </p:txBody>
      </p:sp>
    </p:spTree>
    <p:extLst>
      <p:ext uri="{BB962C8B-B14F-4D97-AF65-F5344CB8AC3E}">
        <p14:creationId xmlns:p14="http://schemas.microsoft.com/office/powerpoint/2010/main" val="4221138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182880"/>
            <a:ext cx="6583680" cy="502920"/>
          </a:xfrm>
        </p:spPr>
        <p:txBody>
          <a:bodyPr wrap="square" lIns="45720" tIns="18288" rIns="45720" bIns="18288" anchor="ctr">
            <a:noAutofit/>
          </a:bodyPr>
          <a:lstStyle/>
          <a:p>
            <a:pPr marL="0" indent="0" algn="l">
              <a:buNone/>
            </a:pPr>
            <a:r>
              <a:rPr sz="2400" b="0">
                <a:solidFill>
                  <a:srgbClr val="000000"/>
                </a:solidFill>
                <a:latin typeface="メイリオ"/>
                <a:ea typeface="メイリオ"/>
              </a:rPr>
              <a:t>② アイデア・サービス内容</a:t>
            </a:r>
          </a:p>
        </p:txBody>
      </p:sp>
      <p:sp>
        <p:nvSpPr>
          <p:cNvPr id="3" name="コンテンツ プレースホルダー 2"/>
          <p:cNvSpPr>
            <a:spLocks noGrp="1"/>
          </p:cNvSpPr>
          <p:nvPr>
            <p:ph idx="1"/>
          </p:nvPr>
        </p:nvSpPr>
        <p:spPr>
          <a:xfrm>
            <a:off x="612648" y="777240"/>
            <a:ext cx="10972800" cy="640080"/>
          </a:xfrm>
        </p:spPr>
        <p:txBody>
          <a:bodyPr wrap="square" lIns="45720" tIns="18288" rIns="45720" bIns="18288" anchor="t">
            <a:noAutofit/>
          </a:bodyPr>
          <a:lstStyle/>
          <a:p>
            <a:pPr marL="0" indent="0" algn="l">
              <a:buNone/>
            </a:pPr>
            <a:r>
              <a:rPr sz="1400" b="0">
                <a:solidFill>
                  <a:srgbClr val="0000FF"/>
                </a:solidFill>
                <a:latin typeface="メイリオ"/>
                <a:ea typeface="メイリオ"/>
              </a:rPr>
              <a:t>提案するアイデアやサービスの内容を記載してください。どのような仕組みで、どのような地理空間情報・データ・技術等を活用し、課題を解決するのかが分かるように記載してください。</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5</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5" name="Rounded Rectangle 4"/>
          <p:cNvSpPr/>
          <p:nvPr/>
        </p:nvSpPr>
        <p:spPr>
          <a:xfrm>
            <a:off x="728776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①課題</a:t>
            </a:r>
          </a:p>
        </p:txBody>
      </p:sp>
      <p:sp>
        <p:nvSpPr>
          <p:cNvPr id="6" name="Rounded Rectangle 5"/>
          <p:cNvSpPr/>
          <p:nvPr/>
        </p:nvSpPr>
        <p:spPr>
          <a:xfrm>
            <a:off x="8156448" y="246888"/>
            <a:ext cx="822960" cy="310896"/>
          </a:xfrm>
          <a:prstGeom prst="roundRect">
            <a:avLst>
              <a:gd name="adj" fmla="val 3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1">
                <a:solidFill>
                  <a:srgbClr val="FFFFFF"/>
                </a:solidFill>
                <a:latin typeface="メイリオ"/>
                <a:ea typeface="メイリオ"/>
              </a:rPr>
              <a:t>②アイデア</a:t>
            </a:r>
          </a:p>
        </p:txBody>
      </p:sp>
      <p:sp>
        <p:nvSpPr>
          <p:cNvPr id="7" name="Rounded Rectangle 6"/>
          <p:cNvSpPr/>
          <p:nvPr/>
        </p:nvSpPr>
        <p:spPr>
          <a:xfrm>
            <a:off x="902512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③背景</a:t>
            </a:r>
          </a:p>
        </p:txBody>
      </p:sp>
      <p:sp>
        <p:nvSpPr>
          <p:cNvPr id="8" name="Rounded Rectangle 7"/>
          <p:cNvSpPr/>
          <p:nvPr/>
        </p:nvSpPr>
        <p:spPr>
          <a:xfrm>
            <a:off x="989380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④市場</a:t>
            </a:r>
          </a:p>
        </p:txBody>
      </p:sp>
      <p:sp>
        <p:nvSpPr>
          <p:cNvPr id="9" name="Rounded Rectangle 8"/>
          <p:cNvSpPr/>
          <p:nvPr/>
        </p:nvSpPr>
        <p:spPr>
          <a:xfrm>
            <a:off x="1076248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⑤事業化</a:t>
            </a:r>
          </a:p>
        </p:txBody>
      </p:sp>
      <p:sp>
        <p:nvSpPr>
          <p:cNvPr id="10" name="Rectangle 9"/>
          <p:cNvSpPr/>
          <p:nvPr/>
        </p:nvSpPr>
        <p:spPr>
          <a:xfrm>
            <a:off x="612648" y="1508760"/>
            <a:ext cx="10972800" cy="41148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bIns="27432" rtlCol="0" anchor="ctr">
            <a:noAutofit/>
          </a:bodyPr>
          <a:lstStyle/>
          <a:p>
            <a:pPr marL="0" indent="0" algn="l">
              <a:buNone/>
            </a:pPr>
            <a:r>
              <a:rPr sz="1400" b="1">
                <a:solidFill>
                  <a:srgbClr val="FFFFFF"/>
                </a:solidFill>
                <a:latin typeface="メイリオ"/>
                <a:ea typeface="メイリオ"/>
              </a:rPr>
              <a:t>アイデア・サービス内容　（必須／700字以内）</a:t>
            </a:r>
            <a:endParaRPr lang="ja-JP" altLang="en-US" sz="1400" b="1">
              <a:solidFill>
                <a:srgbClr val="FFFFFF"/>
              </a:solidFill>
              <a:latin typeface="メイリオ"/>
              <a:ea typeface="メイリオ"/>
            </a:endParaRPr>
          </a:p>
        </p:txBody>
      </p:sp>
      <p:sp>
        <p:nvSpPr>
          <p:cNvPr id="11" name="Rectangle 10"/>
          <p:cNvSpPr/>
          <p:nvPr/>
        </p:nvSpPr>
        <p:spPr>
          <a:xfrm>
            <a:off x="612648" y="1920240"/>
            <a:ext cx="10972800" cy="4206240"/>
          </a:xfrm>
          <a:prstGeom prst="rect">
            <a:avLst/>
          </a:prstGeom>
          <a:solidFill>
            <a:srgbClr val="FFFFFF"/>
          </a:solid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wrap="square" lIns="182880" tIns="137160" rIns="182880" bIns="91440" rtlCol="0" anchor="t">
            <a:noAutofit/>
          </a:bodyPr>
          <a:lstStyle/>
          <a:p>
            <a:pPr marL="0" indent="0" algn="l">
              <a:buNone/>
            </a:pPr>
            <a:r>
              <a:rPr sz="1400" b="0" dirty="0">
                <a:solidFill>
                  <a:srgbClr val="0000FF"/>
                </a:solidFill>
                <a:latin typeface="メイリオ"/>
                <a:ea typeface="メイリオ"/>
              </a:rPr>
              <a:t>（</a:t>
            </a:r>
            <a:r>
              <a:rPr sz="1400" b="0" dirty="0" err="1">
                <a:solidFill>
                  <a:srgbClr val="0000FF"/>
                </a:solidFill>
                <a:latin typeface="メイリオ"/>
                <a:ea typeface="メイリオ"/>
              </a:rPr>
              <a:t>ここに記入</a:t>
            </a:r>
            <a:r>
              <a:rPr sz="1400" b="0" dirty="0">
                <a:solidFill>
                  <a:srgbClr val="0000FF"/>
                </a:solidFill>
                <a:latin typeface="メイリオ"/>
                <a:ea typeface="メイリオ"/>
              </a:rPr>
              <a:t>）</a:t>
            </a:r>
            <a:endParaRPr lang="ja-JP" altLang="en-US" sz="1400" b="0" dirty="0">
              <a:solidFill>
                <a:srgbClr val="0000FF"/>
              </a:solidFill>
              <a:latin typeface="メイリオ"/>
              <a:ea typeface="メイリオ"/>
            </a:endParaRPr>
          </a:p>
        </p:txBody>
      </p:sp>
    </p:spTree>
    <p:extLst>
      <p:ext uri="{BB962C8B-B14F-4D97-AF65-F5344CB8AC3E}">
        <p14:creationId xmlns:p14="http://schemas.microsoft.com/office/powerpoint/2010/main" val="1273060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182880"/>
            <a:ext cx="6583680" cy="502920"/>
          </a:xfrm>
        </p:spPr>
        <p:txBody>
          <a:bodyPr wrap="square" lIns="45720" tIns="18288" rIns="45720" bIns="18288" anchor="ctr">
            <a:noAutofit/>
          </a:bodyPr>
          <a:lstStyle/>
          <a:p>
            <a:pPr marL="0" indent="0" algn="l">
              <a:buNone/>
            </a:pPr>
            <a:r>
              <a:rPr sz="2400" b="0">
                <a:solidFill>
                  <a:srgbClr val="000000"/>
                </a:solidFill>
                <a:latin typeface="メイリオ"/>
                <a:ea typeface="メイリオ"/>
              </a:rPr>
              <a:t>③ 課題に着目した背景・きっかけ</a:t>
            </a:r>
          </a:p>
        </p:txBody>
      </p:sp>
      <p:sp>
        <p:nvSpPr>
          <p:cNvPr id="3" name="コンテンツ プレースホルダー 2"/>
          <p:cNvSpPr>
            <a:spLocks noGrp="1"/>
          </p:cNvSpPr>
          <p:nvPr>
            <p:ph idx="1"/>
          </p:nvPr>
        </p:nvSpPr>
        <p:spPr>
          <a:xfrm>
            <a:off x="612648" y="777240"/>
            <a:ext cx="10972800" cy="640080"/>
          </a:xfrm>
        </p:spPr>
        <p:txBody>
          <a:bodyPr wrap="square" lIns="45720" tIns="18288" rIns="45720" bIns="18288" anchor="t">
            <a:noAutofit/>
          </a:bodyPr>
          <a:lstStyle/>
          <a:p>
            <a:pPr marL="0" indent="0" algn="l">
              <a:buNone/>
            </a:pPr>
            <a:r>
              <a:rPr sz="1400" b="0">
                <a:solidFill>
                  <a:srgbClr val="0000FF"/>
                </a:solidFill>
                <a:latin typeface="メイリオ"/>
                <a:ea typeface="メイリオ"/>
              </a:rPr>
              <a:t>その課題に着目した背景・応募者自身の体験、社会・地域・業界の変化、問題意識などを記載してください。</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6</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5" name="Rounded Rectangle 4"/>
          <p:cNvSpPr/>
          <p:nvPr/>
        </p:nvSpPr>
        <p:spPr>
          <a:xfrm>
            <a:off x="728776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①課題</a:t>
            </a:r>
          </a:p>
        </p:txBody>
      </p:sp>
      <p:sp>
        <p:nvSpPr>
          <p:cNvPr id="6" name="Rounded Rectangle 5"/>
          <p:cNvSpPr/>
          <p:nvPr/>
        </p:nvSpPr>
        <p:spPr>
          <a:xfrm>
            <a:off x="815644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②アイデア</a:t>
            </a:r>
          </a:p>
        </p:txBody>
      </p:sp>
      <p:sp>
        <p:nvSpPr>
          <p:cNvPr id="7" name="Rounded Rectangle 6"/>
          <p:cNvSpPr/>
          <p:nvPr/>
        </p:nvSpPr>
        <p:spPr>
          <a:xfrm>
            <a:off x="9025128" y="246888"/>
            <a:ext cx="822960" cy="310896"/>
          </a:xfrm>
          <a:prstGeom prst="roundRect">
            <a:avLst>
              <a:gd name="adj" fmla="val 3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1">
                <a:solidFill>
                  <a:srgbClr val="FFFFFF"/>
                </a:solidFill>
                <a:latin typeface="メイリオ"/>
                <a:ea typeface="メイリオ"/>
              </a:rPr>
              <a:t>③背景</a:t>
            </a:r>
          </a:p>
        </p:txBody>
      </p:sp>
      <p:sp>
        <p:nvSpPr>
          <p:cNvPr id="8" name="Rounded Rectangle 7"/>
          <p:cNvSpPr/>
          <p:nvPr/>
        </p:nvSpPr>
        <p:spPr>
          <a:xfrm>
            <a:off x="989380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④市場</a:t>
            </a:r>
          </a:p>
        </p:txBody>
      </p:sp>
      <p:sp>
        <p:nvSpPr>
          <p:cNvPr id="9" name="Rounded Rectangle 8"/>
          <p:cNvSpPr/>
          <p:nvPr/>
        </p:nvSpPr>
        <p:spPr>
          <a:xfrm>
            <a:off x="1076248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⑤事業化</a:t>
            </a:r>
          </a:p>
        </p:txBody>
      </p:sp>
      <p:sp>
        <p:nvSpPr>
          <p:cNvPr id="10" name="Rectangle 9"/>
          <p:cNvSpPr/>
          <p:nvPr/>
        </p:nvSpPr>
        <p:spPr>
          <a:xfrm>
            <a:off x="612648" y="1508760"/>
            <a:ext cx="10972800" cy="41148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bIns="27432" rtlCol="0" anchor="ctr">
            <a:noAutofit/>
          </a:bodyPr>
          <a:lstStyle/>
          <a:p>
            <a:pPr marL="0" indent="0" algn="l">
              <a:buNone/>
            </a:pPr>
            <a:r>
              <a:rPr sz="1400" b="1">
                <a:solidFill>
                  <a:srgbClr val="FFFFFF"/>
                </a:solidFill>
                <a:latin typeface="メイリオ"/>
                <a:ea typeface="メイリオ"/>
              </a:rPr>
              <a:t>課題に着目した背景・きっかけ　（必須／300字以内）</a:t>
            </a:r>
            <a:endParaRPr lang="ja-JP" altLang="en-US" sz="1400" b="1">
              <a:solidFill>
                <a:srgbClr val="FFFFFF"/>
              </a:solidFill>
              <a:latin typeface="メイリオ"/>
              <a:ea typeface="メイリオ"/>
            </a:endParaRPr>
          </a:p>
        </p:txBody>
      </p:sp>
      <p:sp>
        <p:nvSpPr>
          <p:cNvPr id="11" name="Rectangle 10"/>
          <p:cNvSpPr/>
          <p:nvPr/>
        </p:nvSpPr>
        <p:spPr>
          <a:xfrm>
            <a:off x="612648" y="1920240"/>
            <a:ext cx="10972800" cy="4206240"/>
          </a:xfrm>
          <a:prstGeom prst="rect">
            <a:avLst/>
          </a:prstGeom>
          <a:solidFill>
            <a:srgbClr val="FFFFFF"/>
          </a:solid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wrap="square" lIns="182880" tIns="137160" rIns="182880" bIns="91440" rtlCol="0" anchor="t">
            <a:noAutofit/>
          </a:bodyPr>
          <a:lstStyle/>
          <a:p>
            <a:pPr marL="0" indent="0" algn="l">
              <a:buNone/>
            </a:pPr>
            <a:r>
              <a:rPr sz="1400" b="0">
                <a:solidFill>
                  <a:srgbClr val="0000FF"/>
                </a:solidFill>
                <a:latin typeface="メイリオ"/>
                <a:ea typeface="メイリオ"/>
              </a:rPr>
              <a:t>（ここに記入）</a:t>
            </a:r>
            <a:endParaRPr lang="ja-JP" altLang="en-US" sz="1400" b="0">
              <a:solidFill>
                <a:srgbClr val="0000FF"/>
              </a:solidFill>
              <a:latin typeface="メイリオ"/>
              <a:ea typeface="メイリオ"/>
            </a:endParaRPr>
          </a:p>
        </p:txBody>
      </p:sp>
    </p:spTree>
    <p:extLst>
      <p:ext uri="{BB962C8B-B14F-4D97-AF65-F5344CB8AC3E}">
        <p14:creationId xmlns:p14="http://schemas.microsoft.com/office/powerpoint/2010/main" val="4130684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182880"/>
            <a:ext cx="6583680" cy="502920"/>
          </a:xfrm>
        </p:spPr>
        <p:txBody>
          <a:bodyPr wrap="square" lIns="45720" tIns="18288" rIns="45720" bIns="18288" anchor="ctr">
            <a:noAutofit/>
          </a:bodyPr>
          <a:lstStyle/>
          <a:p>
            <a:pPr marL="0" indent="0" algn="l">
              <a:buNone/>
            </a:pPr>
            <a:r>
              <a:rPr sz="2400" b="0">
                <a:solidFill>
                  <a:srgbClr val="000000"/>
                </a:solidFill>
                <a:latin typeface="メイリオ"/>
                <a:ea typeface="メイリオ"/>
              </a:rPr>
              <a:t>④ 市場・顧客ニーズ（構造化）</a:t>
            </a:r>
          </a:p>
        </p:txBody>
      </p:sp>
      <p:sp>
        <p:nvSpPr>
          <p:cNvPr id="3" name="コンテンツ プレースホルダー 2"/>
          <p:cNvSpPr>
            <a:spLocks noGrp="1"/>
          </p:cNvSpPr>
          <p:nvPr>
            <p:ph idx="1"/>
          </p:nvPr>
        </p:nvSpPr>
        <p:spPr>
          <a:xfrm>
            <a:off x="612648" y="777240"/>
            <a:ext cx="10972800" cy="640080"/>
          </a:xfrm>
        </p:spPr>
        <p:txBody>
          <a:bodyPr wrap="square" lIns="45720" tIns="18288" rIns="45720" bIns="18288" anchor="t">
            <a:noAutofit/>
          </a:bodyPr>
          <a:lstStyle/>
          <a:p>
            <a:pPr marL="0" indent="0" algn="l">
              <a:buNone/>
            </a:pPr>
            <a:r>
              <a:rPr lang="ja-JP" altLang="en-US" sz="1400" b="0">
                <a:solidFill>
                  <a:srgbClr val="0000FF"/>
                </a:solidFill>
                <a:latin typeface="メイリオ"/>
                <a:ea typeface="メイリオ"/>
              </a:rPr>
              <a:t>①で書いた課題を前提に、その解決を求める顧客がいそうか</a:t>
            </a:r>
            <a:r>
              <a:rPr sz="1400" b="0">
                <a:solidFill>
                  <a:srgbClr val="0000FF"/>
                </a:solidFill>
                <a:latin typeface="メイリオ"/>
                <a:ea typeface="メイリオ"/>
              </a:rPr>
              <a:t>、</a:t>
            </a:r>
            <a:r>
              <a:rPr lang="ja-JP" altLang="en-US" sz="1400" b="0">
                <a:solidFill>
                  <a:srgbClr val="0000FF"/>
                </a:solidFill>
                <a:latin typeface="メイリオ"/>
                <a:ea typeface="メイリオ"/>
              </a:rPr>
              <a:t>どのくらいいそうかを</a:t>
            </a:r>
            <a:r>
              <a:rPr sz="1400" b="0">
                <a:solidFill>
                  <a:srgbClr val="0000FF"/>
                </a:solidFill>
                <a:latin typeface="メイリオ"/>
                <a:ea typeface="メイリオ"/>
              </a:rPr>
              <a:t>、</a:t>
            </a:r>
            <a:r>
              <a:rPr lang="ja-JP" altLang="en-US" sz="1400" b="0">
                <a:solidFill>
                  <a:srgbClr val="0000FF"/>
                </a:solidFill>
                <a:latin typeface="メイリオ"/>
                <a:ea typeface="メイリオ"/>
              </a:rPr>
              <a:t>ざっくり書いてください。下の</a:t>
            </a:r>
            <a:r>
              <a:rPr lang="en-US" altLang="ja-JP" sz="1400" b="0">
                <a:solidFill>
                  <a:srgbClr val="0000FF"/>
                </a:solidFill>
                <a:latin typeface="メイリオ"/>
                <a:ea typeface="メイリオ"/>
              </a:rPr>
              <a:t>3</a:t>
            </a:r>
            <a:r>
              <a:rPr lang="ja-JP" altLang="en-US" sz="1400" b="0">
                <a:solidFill>
                  <a:srgbClr val="0000FF"/>
                </a:solidFill>
                <a:latin typeface="メイリオ"/>
                <a:ea typeface="メイリオ"/>
              </a:rPr>
              <a:t>点を押さえて</a:t>
            </a:r>
            <a:r>
              <a:rPr sz="1400" b="0">
                <a:solidFill>
                  <a:srgbClr val="0000FF"/>
                </a:solidFill>
                <a:latin typeface="メイリオ"/>
                <a:ea typeface="メイリオ"/>
              </a:rPr>
              <a:t>、400字にまとめてください。</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7</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5" name="Rounded Rectangle 4"/>
          <p:cNvSpPr/>
          <p:nvPr/>
        </p:nvSpPr>
        <p:spPr>
          <a:xfrm>
            <a:off x="728776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①課題</a:t>
            </a:r>
          </a:p>
        </p:txBody>
      </p:sp>
      <p:sp>
        <p:nvSpPr>
          <p:cNvPr id="6" name="Rounded Rectangle 5"/>
          <p:cNvSpPr/>
          <p:nvPr/>
        </p:nvSpPr>
        <p:spPr>
          <a:xfrm>
            <a:off x="815644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②アイデア</a:t>
            </a:r>
          </a:p>
        </p:txBody>
      </p:sp>
      <p:sp>
        <p:nvSpPr>
          <p:cNvPr id="7" name="Rounded Rectangle 6"/>
          <p:cNvSpPr/>
          <p:nvPr/>
        </p:nvSpPr>
        <p:spPr>
          <a:xfrm>
            <a:off x="902512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③背景</a:t>
            </a:r>
          </a:p>
        </p:txBody>
      </p:sp>
      <p:sp>
        <p:nvSpPr>
          <p:cNvPr id="8" name="Rounded Rectangle 7"/>
          <p:cNvSpPr/>
          <p:nvPr/>
        </p:nvSpPr>
        <p:spPr>
          <a:xfrm>
            <a:off x="9893808" y="246888"/>
            <a:ext cx="822960" cy="310896"/>
          </a:xfrm>
          <a:prstGeom prst="roundRect">
            <a:avLst>
              <a:gd name="adj" fmla="val 3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1">
                <a:solidFill>
                  <a:srgbClr val="FFFFFF"/>
                </a:solidFill>
                <a:latin typeface="メイリオ"/>
                <a:ea typeface="メイリオ"/>
              </a:rPr>
              <a:t>④市場</a:t>
            </a:r>
          </a:p>
        </p:txBody>
      </p:sp>
      <p:sp>
        <p:nvSpPr>
          <p:cNvPr id="9" name="Rounded Rectangle 8"/>
          <p:cNvSpPr/>
          <p:nvPr/>
        </p:nvSpPr>
        <p:spPr>
          <a:xfrm>
            <a:off x="1076248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⑤事業化</a:t>
            </a:r>
          </a:p>
        </p:txBody>
      </p:sp>
      <p:sp>
        <p:nvSpPr>
          <p:cNvPr id="10" name="Rectangle 9"/>
          <p:cNvSpPr/>
          <p:nvPr/>
        </p:nvSpPr>
        <p:spPr>
          <a:xfrm>
            <a:off x="612648" y="1463040"/>
            <a:ext cx="3383280" cy="566928"/>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27432" rIns="73152" bIns="27432" rtlCol="0" anchor="ctr">
            <a:noAutofit/>
          </a:bodyPr>
          <a:lstStyle/>
          <a:p>
            <a:pPr marL="0" indent="0" algn="l">
              <a:buNone/>
            </a:pPr>
            <a:r>
              <a:rPr sz="1400" b="1">
                <a:solidFill>
                  <a:srgbClr val="FFFFFF"/>
                </a:solidFill>
                <a:latin typeface="メイリオ"/>
                <a:ea typeface="メイリオ"/>
              </a:rPr>
              <a:t>① </a:t>
            </a:r>
            <a:r>
              <a:rPr lang="ja-JP" altLang="en-US" sz="1400" b="1">
                <a:solidFill>
                  <a:srgbClr val="FFFFFF"/>
                </a:solidFill>
                <a:latin typeface="メイリオ"/>
                <a:ea typeface="メイリオ"/>
              </a:rPr>
              <a:t>誰が使い・払うか</a:t>
            </a:r>
          </a:p>
          <a:p>
            <a:pPr marL="0" indent="0" algn="l">
              <a:buNone/>
            </a:pPr>
            <a:r>
              <a:rPr sz="1200" b="0">
                <a:solidFill>
                  <a:srgbClr val="FFFFFF"/>
                </a:solidFill>
                <a:latin typeface="メイリオ"/>
                <a:ea typeface="メイリオ"/>
              </a:rPr>
              <a:t>目安：約100字</a:t>
            </a:r>
            <a:endParaRPr lang="ja-JP" altLang="en-US" sz="1200" b="0">
              <a:solidFill>
                <a:srgbClr val="FFFFFF"/>
              </a:solidFill>
              <a:latin typeface="メイリオ"/>
              <a:ea typeface="メイリオ"/>
            </a:endParaRPr>
          </a:p>
        </p:txBody>
      </p:sp>
      <p:sp>
        <p:nvSpPr>
          <p:cNvPr id="11" name="Rectangle 10"/>
          <p:cNvSpPr/>
          <p:nvPr/>
        </p:nvSpPr>
        <p:spPr>
          <a:xfrm>
            <a:off x="612648" y="2029968"/>
            <a:ext cx="3383280" cy="960120"/>
          </a:xfrm>
          <a:prstGeom prst="rect">
            <a:avLst/>
          </a:prstGeom>
          <a:solidFill>
            <a:schemeClr val="accent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164592" indent="-164592" algn="l">
              <a:spcAft>
                <a:spcPts val="300"/>
              </a:spcAft>
              <a:buChar char="•"/>
            </a:pPr>
            <a:r>
              <a:rPr lang="ja-JP" altLang="en-US" sz="1200" b="0">
                <a:solidFill>
                  <a:srgbClr val="0000FF"/>
                </a:solidFill>
                <a:latin typeface="メイリオ"/>
                <a:ea typeface="メイリオ"/>
              </a:rPr>
              <a:t>顧客・ユーザーは誰か（個人／法人／自治体など）</a:t>
            </a:r>
          </a:p>
          <a:p>
            <a:pPr marL="164592" indent="-164592" algn="l">
              <a:spcAft>
                <a:spcPts val="300"/>
              </a:spcAft>
              <a:buChar char="•"/>
            </a:pPr>
            <a:r>
              <a:rPr lang="ja-JP" altLang="en-US" sz="1200" b="0">
                <a:solidFill>
                  <a:srgbClr val="0000FF"/>
                </a:solidFill>
                <a:latin typeface="メイリオ"/>
                <a:ea typeface="メイリオ"/>
              </a:rPr>
              <a:t>①の当事者と違う場合は、使う人と払う人を区別</a:t>
            </a:r>
          </a:p>
        </p:txBody>
      </p:sp>
      <p:sp>
        <p:nvSpPr>
          <p:cNvPr id="12" name="Rectangle 11"/>
          <p:cNvSpPr/>
          <p:nvPr/>
        </p:nvSpPr>
        <p:spPr>
          <a:xfrm>
            <a:off x="612648" y="2990088"/>
            <a:ext cx="3383280" cy="2331720"/>
          </a:xfrm>
          <a:prstGeom prst="rect">
            <a:avLst/>
          </a:prstGeom>
          <a:solidFill>
            <a:srgbClr val="FFFFFF"/>
          </a:solidFill>
          <a:ln w="15875">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square" lIns="109728" tIns="73152" rtlCol="0" anchor="t">
            <a:noAutofit/>
          </a:bodyPr>
          <a:lstStyle/>
          <a:p>
            <a:pPr marL="0" indent="0" algn="l">
              <a:buNone/>
            </a:pPr>
            <a:r>
              <a:rPr sz="1200" b="0">
                <a:solidFill>
                  <a:srgbClr val="0000FF"/>
                </a:solidFill>
                <a:latin typeface="メイリオ"/>
                <a:ea typeface="メイリオ"/>
              </a:rPr>
              <a:t>（ここに記入）</a:t>
            </a:r>
            <a:endParaRPr lang="ja-JP" altLang="en-US" sz="1200" b="0">
              <a:solidFill>
                <a:srgbClr val="0000FF"/>
              </a:solidFill>
              <a:latin typeface="メイリオ"/>
              <a:ea typeface="メイリオ"/>
            </a:endParaRPr>
          </a:p>
        </p:txBody>
      </p:sp>
      <p:sp>
        <p:nvSpPr>
          <p:cNvPr id="13" name="Right Arrow 12"/>
          <p:cNvSpPr/>
          <p:nvPr/>
        </p:nvSpPr>
        <p:spPr>
          <a:xfrm>
            <a:off x="4050791" y="2331720"/>
            <a:ext cx="301752" cy="365760"/>
          </a:xfrm>
          <a:prstGeom prst="rightArrow">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4407408" y="1463040"/>
            <a:ext cx="3383280" cy="566928"/>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27432" rIns="73152" bIns="27432" rtlCol="0" anchor="ctr">
            <a:noAutofit/>
          </a:bodyPr>
          <a:lstStyle/>
          <a:p>
            <a:pPr marL="0" indent="0" algn="l">
              <a:buNone/>
            </a:pPr>
            <a:r>
              <a:rPr sz="1400" b="1">
                <a:solidFill>
                  <a:srgbClr val="FFFFFF"/>
                </a:solidFill>
                <a:latin typeface="メイリオ"/>
                <a:ea typeface="メイリオ"/>
              </a:rPr>
              <a:t>② </a:t>
            </a:r>
            <a:r>
              <a:rPr lang="ja-JP" altLang="en-US" sz="1400" b="1">
                <a:solidFill>
                  <a:srgbClr val="FFFFFF"/>
                </a:solidFill>
                <a:latin typeface="メイリオ"/>
                <a:ea typeface="メイリオ"/>
              </a:rPr>
              <a:t>どんな需要</a:t>
            </a:r>
            <a:r>
              <a:rPr sz="1400" b="1">
                <a:solidFill>
                  <a:srgbClr val="FFFFFF"/>
                </a:solidFill>
                <a:latin typeface="メイリオ"/>
                <a:ea typeface="メイリオ"/>
              </a:rPr>
              <a:t>・</a:t>
            </a:r>
            <a:r>
              <a:rPr lang="ja-JP" altLang="en-US" sz="1400" b="1">
                <a:solidFill>
                  <a:srgbClr val="FFFFFF"/>
                </a:solidFill>
                <a:latin typeface="メイリオ"/>
                <a:ea typeface="メイリオ"/>
              </a:rPr>
              <a:t>期待があるか</a:t>
            </a:r>
          </a:p>
          <a:p>
            <a:pPr marL="0" indent="0" algn="l">
              <a:buNone/>
            </a:pPr>
            <a:r>
              <a:rPr sz="1200" b="0">
                <a:solidFill>
                  <a:srgbClr val="FFFFFF"/>
                </a:solidFill>
                <a:latin typeface="メイリオ"/>
                <a:ea typeface="メイリオ"/>
              </a:rPr>
              <a:t>目安：約150字</a:t>
            </a:r>
            <a:endParaRPr lang="ja-JP" altLang="en-US" sz="1200" b="0">
              <a:solidFill>
                <a:srgbClr val="FFFFFF"/>
              </a:solidFill>
              <a:latin typeface="メイリオ"/>
              <a:ea typeface="メイリオ"/>
            </a:endParaRPr>
          </a:p>
        </p:txBody>
      </p:sp>
      <p:sp>
        <p:nvSpPr>
          <p:cNvPr id="15" name="Rectangle 14"/>
          <p:cNvSpPr/>
          <p:nvPr/>
        </p:nvSpPr>
        <p:spPr>
          <a:xfrm>
            <a:off x="4407408" y="2029968"/>
            <a:ext cx="3383280" cy="960120"/>
          </a:xfrm>
          <a:prstGeom prst="rect">
            <a:avLst/>
          </a:prstGeom>
          <a:solidFill>
            <a:schemeClr val="accent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164592" indent="-164592" algn="l">
              <a:spcAft>
                <a:spcPts val="300"/>
              </a:spcAft>
              <a:buChar char="•"/>
            </a:pPr>
            <a:r>
              <a:rPr lang="ja-JP" altLang="en-US" sz="1200" b="0">
                <a:solidFill>
                  <a:srgbClr val="0000FF"/>
                </a:solidFill>
                <a:latin typeface="メイリオ"/>
                <a:ea typeface="メイリオ"/>
              </a:rPr>
              <a:t>解決策に何を期待しているか</a:t>
            </a:r>
          </a:p>
          <a:p>
            <a:pPr marL="164592" indent="-164592" algn="l">
              <a:spcAft>
                <a:spcPts val="300"/>
              </a:spcAft>
              <a:buChar char="•"/>
            </a:pPr>
            <a:r>
              <a:rPr lang="ja-JP" altLang="en-US" sz="1200" b="0">
                <a:solidFill>
                  <a:srgbClr val="0000FF"/>
                </a:solidFill>
                <a:latin typeface="メイリオ"/>
                <a:ea typeface="メイリオ"/>
              </a:rPr>
              <a:t>今の代替手段と、お金・手間のかけ方</a:t>
            </a:r>
          </a:p>
        </p:txBody>
      </p:sp>
      <p:sp>
        <p:nvSpPr>
          <p:cNvPr id="16" name="Rectangle 15"/>
          <p:cNvSpPr/>
          <p:nvPr/>
        </p:nvSpPr>
        <p:spPr>
          <a:xfrm>
            <a:off x="4407408" y="2990088"/>
            <a:ext cx="3383280" cy="2331720"/>
          </a:xfrm>
          <a:prstGeom prst="rect">
            <a:avLst/>
          </a:prstGeom>
          <a:solidFill>
            <a:srgbClr val="FFFFFF"/>
          </a:solidFill>
          <a:ln w="15875">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square" lIns="109728" tIns="73152" rtlCol="0" anchor="t">
            <a:noAutofit/>
          </a:bodyPr>
          <a:lstStyle/>
          <a:p>
            <a:pPr marL="0" indent="0" algn="l">
              <a:buNone/>
            </a:pPr>
            <a:r>
              <a:rPr sz="1200" b="0">
                <a:solidFill>
                  <a:srgbClr val="0000FF"/>
                </a:solidFill>
                <a:latin typeface="メイリオ"/>
                <a:ea typeface="メイリオ"/>
              </a:rPr>
              <a:t>（ここに記入）</a:t>
            </a:r>
            <a:endParaRPr lang="ja-JP" altLang="en-US" sz="1200" b="0">
              <a:solidFill>
                <a:srgbClr val="0000FF"/>
              </a:solidFill>
              <a:latin typeface="メイリオ"/>
              <a:ea typeface="メイリオ"/>
            </a:endParaRPr>
          </a:p>
        </p:txBody>
      </p:sp>
      <p:sp>
        <p:nvSpPr>
          <p:cNvPr id="17" name="Right Arrow 16"/>
          <p:cNvSpPr/>
          <p:nvPr/>
        </p:nvSpPr>
        <p:spPr>
          <a:xfrm>
            <a:off x="7845552" y="2331720"/>
            <a:ext cx="301752" cy="365760"/>
          </a:xfrm>
          <a:prstGeom prst="rightArrow">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8202168" y="1463040"/>
            <a:ext cx="3383280" cy="566928"/>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27432" rIns="73152" bIns="27432" rtlCol="0" anchor="ctr">
            <a:noAutofit/>
          </a:bodyPr>
          <a:lstStyle/>
          <a:p>
            <a:pPr marL="0" indent="0" algn="l">
              <a:buNone/>
            </a:pPr>
            <a:r>
              <a:rPr sz="1400" b="1">
                <a:solidFill>
                  <a:srgbClr val="FFFFFF"/>
                </a:solidFill>
                <a:latin typeface="メイリオ"/>
                <a:ea typeface="メイリオ"/>
              </a:rPr>
              <a:t>③ </a:t>
            </a:r>
            <a:r>
              <a:rPr lang="ja-JP" altLang="en-US" sz="1400" b="1">
                <a:solidFill>
                  <a:srgbClr val="FFFFFF"/>
                </a:solidFill>
                <a:latin typeface="メイリオ"/>
                <a:ea typeface="メイリオ"/>
              </a:rPr>
              <a:t>どのくらいいそうか</a:t>
            </a:r>
          </a:p>
          <a:p>
            <a:pPr marL="0" indent="0" algn="l">
              <a:buNone/>
            </a:pPr>
            <a:r>
              <a:rPr sz="1200" b="0">
                <a:solidFill>
                  <a:srgbClr val="FFFFFF"/>
                </a:solidFill>
                <a:latin typeface="メイリオ"/>
                <a:ea typeface="メイリオ"/>
              </a:rPr>
              <a:t>目安：約150字</a:t>
            </a:r>
            <a:endParaRPr lang="ja-JP" altLang="en-US" sz="1200" b="0">
              <a:solidFill>
                <a:srgbClr val="FFFFFF"/>
              </a:solidFill>
              <a:latin typeface="メイリオ"/>
              <a:ea typeface="メイリオ"/>
            </a:endParaRPr>
          </a:p>
        </p:txBody>
      </p:sp>
      <p:sp>
        <p:nvSpPr>
          <p:cNvPr id="19" name="Rectangle 18"/>
          <p:cNvSpPr/>
          <p:nvPr/>
        </p:nvSpPr>
        <p:spPr>
          <a:xfrm>
            <a:off x="8202168" y="2029968"/>
            <a:ext cx="3383280" cy="960120"/>
          </a:xfrm>
          <a:prstGeom prst="rect">
            <a:avLst/>
          </a:prstGeom>
          <a:solidFill>
            <a:schemeClr val="accent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rtlCol="0" anchor="ctr">
            <a:noAutofit/>
          </a:bodyPr>
          <a:lstStyle/>
          <a:p>
            <a:pPr marL="164592" indent="-164592" algn="l">
              <a:spcAft>
                <a:spcPts val="300"/>
              </a:spcAft>
              <a:buChar char="•"/>
            </a:pPr>
            <a:r>
              <a:rPr lang="ja-JP" altLang="en-US" sz="1200" b="0">
                <a:solidFill>
                  <a:srgbClr val="0000FF"/>
                </a:solidFill>
                <a:latin typeface="メイリオ"/>
                <a:ea typeface="メイリオ"/>
              </a:rPr>
              <a:t>対象になりそうな人</a:t>
            </a:r>
            <a:r>
              <a:rPr sz="1200" b="0">
                <a:solidFill>
                  <a:srgbClr val="0000FF"/>
                </a:solidFill>
                <a:latin typeface="メイリオ"/>
                <a:ea typeface="メイリオ"/>
              </a:rPr>
              <a:t>・</a:t>
            </a:r>
            <a:r>
              <a:rPr lang="ja-JP" altLang="en-US" sz="1200" b="0">
                <a:solidFill>
                  <a:srgbClr val="0000FF"/>
                </a:solidFill>
                <a:latin typeface="メイリオ"/>
                <a:ea typeface="メイリオ"/>
              </a:rPr>
              <a:t>組織の数や規模感</a:t>
            </a:r>
          </a:p>
          <a:p>
            <a:pPr marL="164592" indent="-164592" algn="l">
              <a:spcAft>
                <a:spcPts val="300"/>
              </a:spcAft>
              <a:buChar char="•"/>
            </a:pPr>
            <a:r>
              <a:rPr lang="ja-JP" altLang="en-US" sz="1200" b="0">
                <a:solidFill>
                  <a:srgbClr val="0000FF"/>
                </a:solidFill>
                <a:latin typeface="メイリオ"/>
                <a:ea typeface="メイリオ"/>
              </a:rPr>
              <a:t>根拠を</a:t>
            </a:r>
            <a:r>
              <a:rPr lang="en-US" altLang="ja-JP" sz="1200" b="0">
                <a:solidFill>
                  <a:srgbClr val="0000FF"/>
                </a:solidFill>
                <a:latin typeface="メイリオ"/>
                <a:ea typeface="メイリオ"/>
              </a:rPr>
              <a:t>1</a:t>
            </a:r>
            <a:r>
              <a:rPr lang="ja-JP" altLang="en-US" sz="1200" b="0">
                <a:solidFill>
                  <a:srgbClr val="0000FF"/>
                </a:solidFill>
                <a:latin typeface="メイリオ"/>
                <a:ea typeface="メイリオ"/>
              </a:rPr>
              <a:t>つ</a:t>
            </a:r>
            <a:r>
              <a:rPr sz="1200" b="0">
                <a:solidFill>
                  <a:srgbClr val="0000FF"/>
                </a:solidFill>
                <a:latin typeface="メイリオ"/>
                <a:ea typeface="メイリオ"/>
              </a:rPr>
              <a:t>（統計・ヒアリング</a:t>
            </a:r>
            <a:r>
              <a:rPr lang="ja-JP" altLang="en-US" sz="1200" b="0">
                <a:solidFill>
                  <a:srgbClr val="0000FF"/>
                </a:solidFill>
                <a:latin typeface="メイリオ"/>
                <a:ea typeface="メイリオ"/>
              </a:rPr>
              <a:t>・事例など</a:t>
            </a:r>
            <a:r>
              <a:rPr sz="1200" b="0">
                <a:solidFill>
                  <a:srgbClr val="0000FF"/>
                </a:solidFill>
                <a:latin typeface="メイリオ"/>
                <a:ea typeface="メイリオ"/>
              </a:rPr>
              <a:t>）</a:t>
            </a:r>
            <a:endParaRPr lang="ja-JP" altLang="en-US" sz="1200" b="0">
              <a:solidFill>
                <a:srgbClr val="0000FF"/>
              </a:solidFill>
              <a:latin typeface="メイリオ"/>
              <a:ea typeface="メイリオ"/>
            </a:endParaRPr>
          </a:p>
        </p:txBody>
      </p:sp>
      <p:sp>
        <p:nvSpPr>
          <p:cNvPr id="20" name="Rectangle 19"/>
          <p:cNvSpPr/>
          <p:nvPr/>
        </p:nvSpPr>
        <p:spPr>
          <a:xfrm>
            <a:off x="8202168" y="2990088"/>
            <a:ext cx="3383280" cy="2331720"/>
          </a:xfrm>
          <a:prstGeom prst="rect">
            <a:avLst/>
          </a:prstGeom>
          <a:solidFill>
            <a:srgbClr val="FFFFFF"/>
          </a:solidFill>
          <a:ln w="15875">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square" lIns="109728" tIns="73152" rtlCol="0" anchor="t">
            <a:noAutofit/>
          </a:bodyPr>
          <a:lstStyle/>
          <a:p>
            <a:pPr marL="0" indent="0" algn="l">
              <a:buNone/>
            </a:pPr>
            <a:r>
              <a:rPr sz="1200" b="0">
                <a:solidFill>
                  <a:srgbClr val="0000FF"/>
                </a:solidFill>
                <a:latin typeface="メイリオ"/>
                <a:ea typeface="メイリオ"/>
              </a:rPr>
              <a:t>（ここに記入）</a:t>
            </a:r>
            <a:endParaRPr lang="ja-JP" altLang="en-US" sz="1200" b="0">
              <a:solidFill>
                <a:srgbClr val="0000FF"/>
              </a:solidFill>
              <a:latin typeface="メイリオ"/>
              <a:ea typeface="メイリオ"/>
            </a:endParaRPr>
          </a:p>
        </p:txBody>
      </p:sp>
      <p:sp>
        <p:nvSpPr>
          <p:cNvPr id="21" name="TextBox 20"/>
          <p:cNvSpPr txBox="1"/>
          <p:nvPr/>
        </p:nvSpPr>
        <p:spPr>
          <a:xfrm>
            <a:off x="612648" y="5486400"/>
            <a:ext cx="10972800" cy="500137"/>
          </a:xfrm>
          <a:prstGeom prst="rect">
            <a:avLst/>
          </a:prstGeom>
          <a:noFill/>
        </p:spPr>
        <p:txBody>
          <a:bodyPr wrap="square" lIns="137160" anchor="t">
            <a:spAutoFit/>
          </a:bodyPr>
          <a:lstStyle/>
          <a:p>
            <a:pPr algn="l"/>
            <a:r>
              <a:rPr lang="ja-JP" altLang="en-US" sz="1200" b="0">
                <a:solidFill>
                  <a:srgbClr val="0000FF"/>
                </a:solidFill>
                <a:latin typeface="メイリオ"/>
                <a:ea typeface="メイリオ"/>
              </a:rPr>
              <a:t>④は「解決を求める顧客の存在」を書く枠です。問題の背景は①に書いたので、くり返さず顧客・需要・規模感に絞ります。（▶ p.3）</a:t>
            </a:r>
          </a:p>
          <a:p>
            <a:pPr algn="l">
              <a:spcBef>
                <a:spcPts val="300"/>
              </a:spcBef>
            </a:pPr>
            <a:r>
              <a:rPr lang="ja-JP" altLang="en-US" sz="1200" b="0">
                <a:solidFill>
                  <a:srgbClr val="0000FF"/>
                </a:solidFill>
                <a:latin typeface="メイリオ"/>
                <a:ea typeface="メイリオ"/>
              </a:rPr>
              <a:t>精緻な市場規模の試算は不要です。ヒアリングなど、実際に聞いた話が1つあると説得力が増します。</a:t>
            </a:r>
          </a:p>
        </p:txBody>
      </p:sp>
    </p:spTree>
    <p:extLst>
      <p:ext uri="{BB962C8B-B14F-4D97-AF65-F5344CB8AC3E}">
        <p14:creationId xmlns:p14="http://schemas.microsoft.com/office/powerpoint/2010/main" val="1813917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8</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9" name="タイトル 1">
            <a:extLst>
              <a:ext uri="{FF2B5EF4-FFF2-40B4-BE49-F238E27FC236}">
                <a16:creationId xmlns:a16="http://schemas.microsoft.com/office/drawing/2014/main" id="{6E823050-E0FE-4A2D-9329-D4BF3B867152}"/>
              </a:ext>
            </a:extLst>
          </p:cNvPr>
          <p:cNvSpPr>
            <a:spLocks noGrp="1"/>
          </p:cNvSpPr>
          <p:nvPr>
            <p:ph type="title"/>
          </p:nvPr>
        </p:nvSpPr>
        <p:spPr>
          <a:xfrm>
            <a:off x="612648" y="182880"/>
            <a:ext cx="6583680" cy="502920"/>
          </a:xfrm>
        </p:spPr>
        <p:txBody>
          <a:bodyPr wrap="square" lIns="45720" tIns="18288" rIns="45720" bIns="18288" anchor="ctr">
            <a:noAutofit/>
          </a:bodyPr>
          <a:lstStyle/>
          <a:p>
            <a:pPr marL="0" indent="0" algn="l">
              <a:buNone/>
            </a:pPr>
            <a:r>
              <a:rPr lang="ja-JP" altLang="en-US" sz="2400" b="0">
                <a:solidFill>
                  <a:srgbClr val="000000"/>
                </a:solidFill>
                <a:latin typeface="メイリオ"/>
                <a:ea typeface="メイリオ"/>
              </a:rPr>
              <a:t>⑤ 事業化・成長に向けた課題（構造化）</a:t>
            </a:r>
          </a:p>
        </p:txBody>
      </p:sp>
      <p:sp>
        <p:nvSpPr>
          <p:cNvPr id="2" name="コンテンツ プレースホルダー 2">
            <a:extLst>
              <a:ext uri="{FF2B5EF4-FFF2-40B4-BE49-F238E27FC236}">
                <a16:creationId xmlns:a16="http://schemas.microsoft.com/office/drawing/2014/main" id="{FFBB1C0B-E3FF-5A9D-D79C-8BFEBD4228C9}"/>
              </a:ext>
            </a:extLst>
          </p:cNvPr>
          <p:cNvSpPr txBox="1">
            <a:spLocks/>
          </p:cNvSpPr>
          <p:nvPr/>
        </p:nvSpPr>
        <p:spPr>
          <a:xfrm>
            <a:off x="612648" y="777240"/>
            <a:ext cx="10972800" cy="640080"/>
          </a:xfrm>
          <a:prstGeom prst="rect">
            <a:avLst/>
          </a:prstGeom>
        </p:spPr>
        <p:txBody>
          <a:bodyPr vert="horz" wrap="square" lIns="45720" tIns="18288" rIns="45720" bIns="18288" rtlCol="0">
            <a:noAutofit/>
          </a:bodyPr>
          <a:lstStyle>
            <a:lvl1pPr marL="342908" indent="-342908" algn="l" defTabSz="9144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69" indent="-285757" algn="l" defTabSz="9144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29" indent="-228606" algn="l" defTabSz="9144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41"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52"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63"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75"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98"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l">
              <a:buNone/>
            </a:pPr>
            <a:r>
              <a:rPr lang="ja-JP" altLang="en-US" sz="1400" b="0">
                <a:solidFill>
                  <a:srgbClr val="0000FF"/>
                </a:solidFill>
                <a:latin typeface="メイリオ"/>
                <a:ea typeface="メイリオ"/>
              </a:rPr>
              <a:t>事業化・成長に向けて、特に壁になりそうな課題を最大3つ選び、「課題」と「打ち手」を書いてください。全観点を埋める必要はありません。</a:t>
            </a:r>
          </a:p>
        </p:txBody>
      </p:sp>
      <p:sp>
        <p:nvSpPr>
          <p:cNvPr id="10" name="Rounded Rectangle 9"/>
          <p:cNvSpPr/>
          <p:nvPr/>
        </p:nvSpPr>
        <p:spPr>
          <a:xfrm>
            <a:off x="728776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①課題</a:t>
            </a:r>
          </a:p>
        </p:txBody>
      </p:sp>
      <p:sp>
        <p:nvSpPr>
          <p:cNvPr id="11" name="Rounded Rectangle 10"/>
          <p:cNvSpPr/>
          <p:nvPr/>
        </p:nvSpPr>
        <p:spPr>
          <a:xfrm>
            <a:off x="815644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②アイデア</a:t>
            </a:r>
          </a:p>
        </p:txBody>
      </p:sp>
      <p:sp>
        <p:nvSpPr>
          <p:cNvPr id="12" name="Rounded Rectangle 11"/>
          <p:cNvSpPr/>
          <p:nvPr/>
        </p:nvSpPr>
        <p:spPr>
          <a:xfrm>
            <a:off x="902512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③背景</a:t>
            </a:r>
          </a:p>
        </p:txBody>
      </p:sp>
      <p:sp>
        <p:nvSpPr>
          <p:cNvPr id="13" name="Rounded Rectangle 12"/>
          <p:cNvSpPr/>
          <p:nvPr/>
        </p:nvSpPr>
        <p:spPr>
          <a:xfrm>
            <a:off x="9893808" y="246888"/>
            <a:ext cx="822960" cy="310896"/>
          </a:xfrm>
          <a:prstGeom prst="roundRect">
            <a:avLst>
              <a:gd name="adj" fmla="val 30000"/>
            </a:avLst>
          </a:prstGeom>
          <a:solidFill>
            <a:schemeClr val="tx2">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0">
                <a:solidFill>
                  <a:srgbClr val="595959"/>
                </a:solidFill>
                <a:latin typeface="メイリオ"/>
                <a:ea typeface="メイリオ"/>
              </a:rPr>
              <a:t>④市場</a:t>
            </a:r>
          </a:p>
        </p:txBody>
      </p:sp>
      <p:sp>
        <p:nvSpPr>
          <p:cNvPr id="14" name="Rounded Rectangle 13"/>
          <p:cNvSpPr/>
          <p:nvPr/>
        </p:nvSpPr>
        <p:spPr>
          <a:xfrm>
            <a:off x="10762488" y="246888"/>
            <a:ext cx="822960" cy="310896"/>
          </a:xfrm>
          <a:prstGeom prst="roundRect">
            <a:avLst>
              <a:gd name="adj" fmla="val 3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noAutofit/>
          </a:bodyPr>
          <a:lstStyle/>
          <a:p>
            <a:pPr marL="0" indent="0" algn="ctr">
              <a:buNone/>
            </a:pPr>
            <a:r>
              <a:rPr sz="1100" b="1">
                <a:solidFill>
                  <a:srgbClr val="FFFFFF"/>
                </a:solidFill>
                <a:latin typeface="メイリオ"/>
                <a:ea typeface="メイリオ"/>
              </a:rPr>
              <a:t>⑤事業化</a:t>
            </a:r>
          </a:p>
        </p:txBody>
      </p:sp>
      <p:graphicFrame>
        <p:nvGraphicFramePr>
          <p:cNvPr id="15" name="Table 14"/>
          <p:cNvGraphicFramePr>
            <a:graphicFrameLocks noGrp="1"/>
          </p:cNvGraphicFramePr>
          <p:nvPr>
            <p:extLst>
              <p:ext uri="{D42A27DB-BD31-4B8C-83A1-F6EECF244321}">
                <p14:modId xmlns:p14="http://schemas.microsoft.com/office/powerpoint/2010/main" val="2681791196"/>
              </p:ext>
            </p:extLst>
          </p:nvPr>
        </p:nvGraphicFramePr>
        <p:xfrm>
          <a:off x="612648" y="2468880"/>
          <a:ext cx="10972800" cy="3383280"/>
        </p:xfrm>
        <a:graphic>
          <a:graphicData uri="http://schemas.openxmlformats.org/drawingml/2006/table">
            <a:tbl>
              <a:tblPr>
                <a:tableStyleId>{5940675A-B579-460E-94D1-54222C63F5DA}</a:tableStyleId>
              </a:tblPr>
              <a:tblGrid>
                <a:gridCol w="2103120">
                  <a:extLst>
                    <a:ext uri="{9D8B030D-6E8A-4147-A177-3AD203B41FA5}">
                      <a16:colId xmlns:a16="http://schemas.microsoft.com/office/drawing/2014/main" val="20000"/>
                    </a:ext>
                  </a:extLst>
                </a:gridCol>
                <a:gridCol w="4434840">
                  <a:extLst>
                    <a:ext uri="{9D8B030D-6E8A-4147-A177-3AD203B41FA5}">
                      <a16:colId xmlns:a16="http://schemas.microsoft.com/office/drawing/2014/main" val="20002"/>
                    </a:ext>
                  </a:extLst>
                </a:gridCol>
                <a:gridCol w="4434840">
                  <a:extLst>
                    <a:ext uri="{9D8B030D-6E8A-4147-A177-3AD203B41FA5}">
                      <a16:colId xmlns:a16="http://schemas.microsoft.com/office/drawing/2014/main" val="20003"/>
                    </a:ext>
                  </a:extLst>
                </a:gridCol>
              </a:tblGrid>
              <a:tr h="365760">
                <a:tc>
                  <a:txBody>
                    <a:bodyPr/>
                    <a:lstStyle/>
                    <a:p>
                      <a:pPr marL="0" indent="0" algn="l">
                        <a:buNone/>
                      </a:pPr>
                      <a:r>
                        <a:rPr lang="zh-TW" altLang="en-US" sz="1200" b="1">
                          <a:solidFill>
                            <a:srgbClr val="FFFFFF"/>
                          </a:solidFill>
                          <a:latin typeface="メイリオ"/>
                          <a:ea typeface="メイリオ"/>
                        </a:rPr>
                        <a:t>優先順位／観点</a:t>
                      </a:r>
                    </a:p>
                  </a:txBody>
                  <a:tcPr anchor="ctr">
                    <a:lnL w="9525" cap="flat" cmpd="sng">
                      <a:solidFill>
                        <a:srgbClr val="BFBFBF"/>
                      </a:solidFill>
                    </a:lnL>
                    <a:lnR w="9525" cap="flat" cmpd="sng">
                      <a:solidFill>
                        <a:srgbClr val="BFBFBF"/>
                      </a:solidFill>
                    </a:lnR>
                    <a:lnT w="9525" cap="flat" cmpd="sng">
                      <a:solidFill>
                        <a:srgbClr val="BFBFBF"/>
                      </a:solidFill>
                    </a:lnT>
                    <a:lnB w="9525" cap="flat" cmpd="sng">
                      <a:solidFill>
                        <a:srgbClr val="BFBFBF"/>
                      </a:solidFill>
                    </a:lnB>
                    <a:solidFill>
                      <a:schemeClr val="accent1">
                        <a:lumMod val="75000"/>
                      </a:schemeClr>
                    </a:solidFill>
                  </a:tcPr>
                </a:tc>
                <a:tc>
                  <a:txBody>
                    <a:bodyPr/>
                    <a:lstStyle/>
                    <a:p>
                      <a:pPr marL="0" indent="0" algn="l">
                        <a:buNone/>
                      </a:pPr>
                      <a:r>
                        <a:rPr sz="1200" b="1">
                          <a:solidFill>
                            <a:srgbClr val="FFFFFF"/>
                          </a:solidFill>
                          <a:latin typeface="メイリオ"/>
                          <a:ea typeface="メイリオ"/>
                        </a:rPr>
                        <a:t>課題（何が壁か）</a:t>
                      </a:r>
                    </a:p>
                  </a:txBody>
                  <a:tcPr anchor="ctr">
                    <a:lnL w="9525" cap="flat" cmpd="sng" algn="ctr">
                      <a:solidFill>
                        <a:srgbClr val="BFBFBF"/>
                      </a:solidFill>
                      <a:prstDash val="solid"/>
                      <a:round/>
                      <a:headEnd type="none" w="med" len="med"/>
                      <a:tailEnd type="none" w="med" len="med"/>
                    </a:lnL>
                    <a:lnR w="9525" cap="flat" cmpd="sng">
                      <a:solidFill>
                        <a:srgbClr val="BFBFBF"/>
                      </a:solidFill>
                    </a:lnR>
                    <a:lnT w="9525" cap="flat" cmpd="sng">
                      <a:solidFill>
                        <a:srgbClr val="BFBFBF"/>
                      </a:solidFill>
                    </a:lnT>
                    <a:lnB w="9525" cap="flat" cmpd="sng" algn="ctr">
                      <a:solidFill>
                        <a:srgbClr val="BFBFBF"/>
                      </a:solidFill>
                      <a:prstDash val="solid"/>
                      <a:round/>
                      <a:headEnd type="none" w="med" len="med"/>
                      <a:tailEnd type="none" w="med" len="med"/>
                    </a:lnB>
                    <a:solidFill>
                      <a:schemeClr val="accent1">
                        <a:lumMod val="75000"/>
                      </a:schemeClr>
                    </a:solidFill>
                  </a:tcPr>
                </a:tc>
                <a:tc>
                  <a:txBody>
                    <a:bodyPr/>
                    <a:lstStyle/>
                    <a:p>
                      <a:pPr marL="0" indent="0" algn="l">
                        <a:buNone/>
                      </a:pPr>
                      <a:r>
                        <a:rPr sz="1200" b="1" dirty="0" err="1">
                          <a:solidFill>
                            <a:srgbClr val="FFFFFF"/>
                          </a:solidFill>
                          <a:latin typeface="メイリオ"/>
                          <a:ea typeface="メイリオ"/>
                        </a:rPr>
                        <a:t>打ち手</a:t>
                      </a:r>
                      <a:endParaRPr sz="1200" b="1" dirty="0">
                        <a:solidFill>
                          <a:srgbClr val="FFFFFF"/>
                        </a:solidFill>
                        <a:latin typeface="メイリオ"/>
                        <a:ea typeface="メイリオ"/>
                      </a:endParaRPr>
                    </a:p>
                  </a:txBody>
                  <a:tcPr anchor="ctr">
                    <a:lnL w="9525" cap="flat" cmpd="sng">
                      <a:solidFill>
                        <a:srgbClr val="BFBFBF"/>
                      </a:solidFill>
                    </a:lnL>
                    <a:lnR w="9525" cap="flat" cmpd="sng">
                      <a:solidFill>
                        <a:srgbClr val="BFBFBF"/>
                      </a:solidFill>
                    </a:lnR>
                    <a:lnT w="9525" cap="flat" cmpd="sng">
                      <a:solidFill>
                        <a:srgbClr val="BFBFBF"/>
                      </a:solidFill>
                    </a:lnT>
                    <a:lnB w="9525" cap="flat" cmpd="sng">
                      <a:solidFill>
                        <a:srgbClr val="BFBFBF"/>
                      </a:solidFill>
                    </a:lnB>
                    <a:solidFill>
                      <a:schemeClr val="accent1">
                        <a:lumMod val="75000"/>
                      </a:schemeClr>
                    </a:solidFill>
                  </a:tcPr>
                </a:tc>
                <a:extLst>
                  <a:ext uri="{0D108BD9-81ED-4DB2-BD59-A6C34878D82A}">
                    <a16:rowId xmlns:a16="http://schemas.microsoft.com/office/drawing/2014/main" val="10000"/>
                  </a:ext>
                </a:extLst>
              </a:tr>
              <a:tr h="1005840">
                <a:tc>
                  <a:txBody>
                    <a:bodyPr/>
                    <a:lstStyle/>
                    <a:p>
                      <a:pPr marL="0" indent="0" algn="l">
                        <a:buNone/>
                      </a:pPr>
                      <a:r>
                        <a:rPr lang="ja-JP" altLang="en-US" sz="1200" b="1">
                          <a:solidFill>
                            <a:schemeClr val="accent1">
                              <a:lumMod val="75000"/>
                            </a:schemeClr>
                          </a:solidFill>
                          <a:latin typeface="メイリオ"/>
                          <a:ea typeface="メイリオ"/>
                        </a:rPr>
                        <a:t>① 最優先</a:t>
                      </a:r>
                    </a:p>
                    <a:p>
                      <a:pPr marL="0" indent="0" algn="l">
                        <a:buNone/>
                      </a:pPr>
                      <a:r>
                        <a:rPr lang="ja-JP" altLang="en-US" sz="1100" b="0">
                          <a:solidFill>
                            <a:schemeClr val="accent1">
                              <a:lumMod val="75000"/>
                            </a:schemeClr>
                          </a:solidFill>
                          <a:latin typeface="メイリオ"/>
                          <a:ea typeface="メイリオ"/>
                        </a:rPr>
                        <a:t>（観点を記入）</a:t>
                      </a:r>
                    </a:p>
                  </a:txBody>
                  <a:tcPr anchor="ctr">
                    <a:lnL w="9525" cap="flat" cmpd="sng">
                      <a:solidFill>
                        <a:srgbClr val="BFBFBF"/>
                      </a:solidFill>
                    </a:lnL>
                    <a:lnR w="9525" cap="flat" cmpd="sng">
                      <a:solidFill>
                        <a:srgbClr val="BFBFBF"/>
                      </a:solidFill>
                    </a:lnR>
                    <a:lnT w="9525" cap="flat" cmpd="sng">
                      <a:solidFill>
                        <a:srgbClr val="BFBFBF"/>
                      </a:solidFill>
                    </a:lnT>
                    <a:lnB w="9525" cap="flat" cmpd="sng">
                      <a:solidFill>
                        <a:srgbClr val="BFBFBF"/>
                      </a:solidFill>
                    </a:lnB>
                    <a:solidFill>
                      <a:schemeClr val="accent1">
                        <a:lumMod val="15000"/>
                        <a:lumOff val="85000"/>
                      </a:schemeClr>
                    </a:solidFill>
                  </a:tcPr>
                </a:tc>
                <a:tc>
                  <a:txBody>
                    <a:bodyPr/>
                    <a:lstStyle/>
                    <a:p>
                      <a:pPr marL="0" indent="0" algn="l">
                        <a:buNone/>
                      </a:pPr>
                      <a:endParaRPr/>
                    </a:p>
                  </a:txBody>
                  <a:tcPr anchor="ctr">
                    <a:lnL w="9525" cap="flat" cmpd="sng" algn="ctr">
                      <a:solidFill>
                        <a:srgbClr val="BFBFBF"/>
                      </a:solidFill>
                      <a:prstDash val="solid"/>
                      <a:round/>
                      <a:headEnd type="none" w="med" len="med"/>
                      <a:tailEnd type="none" w="med" len="med"/>
                    </a:lnL>
                    <a:lnR w="9525" cap="flat" cmpd="sng">
                      <a:solidFill>
                        <a:srgbClr val="BFBFBF"/>
                      </a:solid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FFFF"/>
                    </a:solidFill>
                  </a:tcPr>
                </a:tc>
                <a:tc>
                  <a:txBody>
                    <a:bodyPr/>
                    <a:lstStyle/>
                    <a:p>
                      <a:pPr marL="0" indent="0" algn="l">
                        <a:buNone/>
                      </a:pPr>
                      <a:endParaRPr/>
                    </a:p>
                  </a:txBody>
                  <a:tcPr anchor="ctr">
                    <a:lnL w="9525" cap="flat" cmpd="sng">
                      <a:solidFill>
                        <a:srgbClr val="BFBFBF"/>
                      </a:solidFill>
                    </a:lnL>
                    <a:lnR w="9525" cap="flat" cmpd="sng">
                      <a:solidFill>
                        <a:srgbClr val="BFBFBF"/>
                      </a:solidFill>
                    </a:lnR>
                    <a:lnT w="9525" cap="flat" cmpd="sng">
                      <a:solidFill>
                        <a:srgbClr val="BFBFBF"/>
                      </a:solidFill>
                    </a:lnT>
                    <a:lnB w="9525" cap="flat" cmpd="sng">
                      <a:solidFill>
                        <a:srgbClr val="BFBFBF"/>
                      </a:solidFill>
                    </a:lnB>
                    <a:solidFill>
                      <a:srgbClr val="FFFFFF"/>
                    </a:solidFill>
                  </a:tcPr>
                </a:tc>
                <a:extLst>
                  <a:ext uri="{0D108BD9-81ED-4DB2-BD59-A6C34878D82A}">
                    <a16:rowId xmlns:a16="http://schemas.microsoft.com/office/drawing/2014/main" val="10001"/>
                  </a:ext>
                </a:extLst>
              </a:tr>
              <a:tr h="1005840">
                <a:tc>
                  <a:txBody>
                    <a:bodyPr/>
                    <a:lstStyle/>
                    <a:p>
                      <a:pPr marL="0" indent="0" algn="l">
                        <a:buNone/>
                      </a:pPr>
                      <a:r>
                        <a:rPr lang="ja-JP" altLang="en-US" sz="1200" b="1">
                          <a:solidFill>
                            <a:schemeClr val="accent1">
                              <a:lumMod val="75000"/>
                            </a:schemeClr>
                          </a:solidFill>
                          <a:latin typeface="メイリオ"/>
                          <a:ea typeface="メイリオ"/>
                        </a:rPr>
                        <a:t>② 次に重要</a:t>
                      </a:r>
                    </a:p>
                    <a:p>
                      <a:pPr marL="0" indent="0" algn="l">
                        <a:buNone/>
                      </a:pPr>
                      <a:r>
                        <a:rPr lang="ja-JP" altLang="en-US" sz="1100" b="0">
                          <a:solidFill>
                            <a:schemeClr val="accent1">
                              <a:lumMod val="75000"/>
                            </a:schemeClr>
                          </a:solidFill>
                          <a:latin typeface="メイリオ"/>
                          <a:ea typeface="メイリオ"/>
                        </a:rPr>
                        <a:t>（観点を記入）</a:t>
                      </a:r>
                    </a:p>
                  </a:txBody>
                  <a:tcPr anchor="ctr">
                    <a:lnL w="9525" cap="flat" cmpd="sng">
                      <a:solidFill>
                        <a:srgbClr val="BFBFBF"/>
                      </a:solidFill>
                    </a:lnL>
                    <a:lnR w="9525" cap="flat" cmpd="sng">
                      <a:solidFill>
                        <a:srgbClr val="BFBFBF"/>
                      </a:solidFill>
                    </a:lnR>
                    <a:lnT w="9525" cap="flat" cmpd="sng">
                      <a:solidFill>
                        <a:srgbClr val="BFBFBF"/>
                      </a:solidFill>
                    </a:lnT>
                    <a:lnB w="9525" cap="flat" cmpd="sng">
                      <a:solidFill>
                        <a:srgbClr val="BFBFBF"/>
                      </a:solidFill>
                    </a:lnB>
                    <a:solidFill>
                      <a:schemeClr val="accent1">
                        <a:lumMod val="15000"/>
                        <a:lumOff val="85000"/>
                      </a:schemeClr>
                    </a:solidFill>
                  </a:tcPr>
                </a:tc>
                <a:tc>
                  <a:txBody>
                    <a:bodyPr/>
                    <a:lstStyle/>
                    <a:p>
                      <a:pPr marL="0" indent="0" algn="l">
                        <a:buNone/>
                      </a:pPr>
                      <a:endParaRPr/>
                    </a:p>
                  </a:txBody>
                  <a:tcPr anchor="ctr">
                    <a:lnL w="9525" cap="flat" cmpd="sng" algn="ctr">
                      <a:solidFill>
                        <a:srgbClr val="BFBFBF"/>
                      </a:solidFill>
                      <a:prstDash val="solid"/>
                      <a:round/>
                      <a:headEnd type="none" w="med" len="med"/>
                      <a:tailEnd type="none" w="med" len="med"/>
                    </a:lnL>
                    <a:lnR w="9525" cap="flat" cmpd="sng">
                      <a:solidFill>
                        <a:srgbClr val="BFBFBF"/>
                      </a:solid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FFFF"/>
                    </a:solidFill>
                  </a:tcPr>
                </a:tc>
                <a:tc>
                  <a:txBody>
                    <a:bodyPr/>
                    <a:lstStyle/>
                    <a:p>
                      <a:pPr marL="0" indent="0" algn="l">
                        <a:buNone/>
                      </a:pPr>
                      <a:endParaRPr/>
                    </a:p>
                  </a:txBody>
                  <a:tcPr anchor="ctr">
                    <a:lnL w="9525" cap="flat" cmpd="sng">
                      <a:solidFill>
                        <a:srgbClr val="BFBFBF"/>
                      </a:solidFill>
                    </a:lnL>
                    <a:lnR w="9525" cap="flat" cmpd="sng">
                      <a:solidFill>
                        <a:srgbClr val="BFBFBF"/>
                      </a:solidFill>
                    </a:lnR>
                    <a:lnT w="9525" cap="flat" cmpd="sng">
                      <a:solidFill>
                        <a:srgbClr val="BFBFBF"/>
                      </a:solidFill>
                    </a:lnT>
                    <a:lnB w="9525" cap="flat" cmpd="sng">
                      <a:solidFill>
                        <a:srgbClr val="BFBFBF"/>
                      </a:solidFill>
                    </a:lnB>
                    <a:solidFill>
                      <a:srgbClr val="FFFFFF"/>
                    </a:solidFill>
                  </a:tcPr>
                </a:tc>
                <a:extLst>
                  <a:ext uri="{0D108BD9-81ED-4DB2-BD59-A6C34878D82A}">
                    <a16:rowId xmlns:a16="http://schemas.microsoft.com/office/drawing/2014/main" val="10002"/>
                  </a:ext>
                </a:extLst>
              </a:tr>
              <a:tr h="1005840">
                <a:tc>
                  <a:txBody>
                    <a:bodyPr/>
                    <a:lstStyle/>
                    <a:p>
                      <a:pPr marL="0" indent="0" algn="l">
                        <a:buNone/>
                      </a:pPr>
                      <a:r>
                        <a:rPr lang="ja-JP" altLang="en-US" sz="1200" b="1">
                          <a:solidFill>
                            <a:schemeClr val="accent1">
                              <a:lumMod val="75000"/>
                            </a:schemeClr>
                          </a:solidFill>
                          <a:latin typeface="メイリオ"/>
                          <a:ea typeface="メイリオ"/>
                        </a:rPr>
                        <a:t>③ 余裕があれば</a:t>
                      </a:r>
                    </a:p>
                    <a:p>
                      <a:pPr marL="0" indent="0" algn="l">
                        <a:buNone/>
                      </a:pPr>
                      <a:r>
                        <a:rPr lang="ja-JP" altLang="en-US" sz="1100" b="0">
                          <a:solidFill>
                            <a:schemeClr val="accent1">
                              <a:lumMod val="75000"/>
                            </a:schemeClr>
                          </a:solidFill>
                          <a:latin typeface="メイリオ"/>
                          <a:ea typeface="メイリオ"/>
                        </a:rPr>
                        <a:t>（観点を記入）</a:t>
                      </a:r>
                    </a:p>
                  </a:txBody>
                  <a:tcPr anchor="ctr">
                    <a:lnL w="9525" cap="flat" cmpd="sng">
                      <a:solidFill>
                        <a:srgbClr val="BFBFBF"/>
                      </a:solidFill>
                    </a:lnL>
                    <a:lnR w="9525" cap="flat" cmpd="sng">
                      <a:solidFill>
                        <a:srgbClr val="BFBFBF"/>
                      </a:solidFill>
                    </a:lnR>
                    <a:lnT w="9525" cap="flat" cmpd="sng">
                      <a:solidFill>
                        <a:srgbClr val="BFBFBF"/>
                      </a:solidFill>
                    </a:lnT>
                    <a:lnB w="9525" cap="flat" cmpd="sng">
                      <a:solidFill>
                        <a:srgbClr val="BFBFBF"/>
                      </a:solidFill>
                    </a:lnB>
                    <a:solidFill>
                      <a:schemeClr val="accent1">
                        <a:lumMod val="15000"/>
                        <a:lumOff val="85000"/>
                      </a:schemeClr>
                    </a:solidFill>
                  </a:tcPr>
                </a:tc>
                <a:tc>
                  <a:txBody>
                    <a:bodyPr/>
                    <a:lstStyle/>
                    <a:p>
                      <a:pPr marL="0" indent="0" algn="l">
                        <a:buNone/>
                      </a:pPr>
                      <a:endParaRPr/>
                    </a:p>
                  </a:txBody>
                  <a:tcPr anchor="ctr">
                    <a:lnL w="9525" cap="flat" cmpd="sng" algn="ctr">
                      <a:solidFill>
                        <a:srgbClr val="BFBFBF"/>
                      </a:solidFill>
                      <a:prstDash val="solid"/>
                      <a:round/>
                      <a:headEnd type="none" w="med" len="med"/>
                      <a:tailEnd type="none" w="med" len="med"/>
                    </a:lnL>
                    <a:lnR w="9525" cap="flat" cmpd="sng">
                      <a:solidFill>
                        <a:srgbClr val="BFBFBF"/>
                      </a:solidFill>
                    </a:lnR>
                    <a:lnT w="9525" cap="flat" cmpd="sng" algn="ctr">
                      <a:solidFill>
                        <a:srgbClr val="BFBFBF"/>
                      </a:solidFill>
                      <a:prstDash val="solid"/>
                      <a:round/>
                      <a:headEnd type="none" w="med" len="med"/>
                      <a:tailEnd type="none" w="med" len="med"/>
                    </a:lnT>
                    <a:lnB w="9525" cap="flat" cmpd="sng" algn="ctr">
                      <a:solidFill>
                        <a:srgbClr val="BFBFBF"/>
                      </a:solidFill>
                      <a:prstDash val="solid"/>
                      <a:round/>
                      <a:headEnd type="none" w="med" len="med"/>
                      <a:tailEnd type="none" w="med" len="med"/>
                    </a:lnB>
                    <a:solidFill>
                      <a:srgbClr val="FFFFFF"/>
                    </a:solidFill>
                  </a:tcPr>
                </a:tc>
                <a:tc>
                  <a:txBody>
                    <a:bodyPr/>
                    <a:lstStyle/>
                    <a:p>
                      <a:pPr marL="0" indent="0" algn="l">
                        <a:buNone/>
                      </a:pPr>
                      <a:endParaRPr dirty="0"/>
                    </a:p>
                  </a:txBody>
                  <a:tcPr anchor="ctr">
                    <a:lnL w="9525" cap="flat" cmpd="sng">
                      <a:solidFill>
                        <a:srgbClr val="BFBFBF"/>
                      </a:solidFill>
                    </a:lnL>
                    <a:lnR w="9525" cap="flat" cmpd="sng">
                      <a:solidFill>
                        <a:srgbClr val="BFBFBF"/>
                      </a:solidFill>
                    </a:lnR>
                    <a:lnT w="9525" cap="flat" cmpd="sng">
                      <a:solidFill>
                        <a:srgbClr val="BFBFBF"/>
                      </a:solidFill>
                    </a:lnT>
                    <a:lnB w="9525" cap="flat" cmpd="sng">
                      <a:solidFill>
                        <a:srgbClr val="BFBFBF"/>
                      </a:solidFill>
                    </a:lnB>
                    <a:solidFill>
                      <a:srgbClr val="FFFFFF"/>
                    </a:solidFill>
                  </a:tcPr>
                </a:tc>
                <a:extLst>
                  <a:ext uri="{0D108BD9-81ED-4DB2-BD59-A6C34878D82A}">
                    <a16:rowId xmlns:a16="http://schemas.microsoft.com/office/drawing/2014/main" val="10003"/>
                  </a:ext>
                </a:extLst>
              </a:tr>
            </a:tbl>
          </a:graphicData>
        </a:graphic>
      </p:graphicFrame>
      <p:sp>
        <p:nvSpPr>
          <p:cNvPr id="16" name="TextBox 15"/>
          <p:cNvSpPr txBox="1"/>
          <p:nvPr/>
        </p:nvSpPr>
        <p:spPr>
          <a:xfrm>
            <a:off x="612648" y="5897880"/>
            <a:ext cx="10972800" cy="320040"/>
          </a:xfrm>
          <a:prstGeom prst="rect">
            <a:avLst/>
          </a:prstGeom>
          <a:noFill/>
        </p:spPr>
        <p:txBody>
          <a:bodyPr wrap="square" lIns="18288" tIns="18288" rIns="18288" bIns="18288" anchor="ctr">
            <a:noAutofit/>
          </a:bodyPr>
          <a:lstStyle/>
          <a:p>
            <a:pPr marL="0" indent="0">
              <a:buNone/>
            </a:pPr>
            <a:r>
              <a:rPr lang="en-US" altLang="ja-JP" sz="1200" b="0">
                <a:solidFill>
                  <a:srgbClr val="0000FF"/>
                </a:solidFill>
                <a:latin typeface="メイリオ"/>
                <a:ea typeface="メイリオ"/>
              </a:rPr>
              <a:t>400</a:t>
            </a:r>
            <a:r>
              <a:rPr lang="ja-JP" altLang="en-US" sz="1200" b="0">
                <a:solidFill>
                  <a:srgbClr val="0000FF"/>
                </a:solidFill>
                <a:latin typeface="メイリオ"/>
                <a:ea typeface="メイリオ"/>
              </a:rPr>
              <a:t>字の目安：</a:t>
            </a:r>
            <a:r>
              <a:rPr sz="1200" b="0">
                <a:solidFill>
                  <a:srgbClr val="0000FF"/>
                </a:solidFill>
                <a:latin typeface="メイリオ"/>
                <a:ea typeface="メイリオ"/>
              </a:rPr>
              <a:t>課題 </a:t>
            </a:r>
            <a:r>
              <a:rPr lang="ja-JP" altLang="en-US" sz="1200" b="0">
                <a:solidFill>
                  <a:srgbClr val="0000FF"/>
                </a:solidFill>
                <a:latin typeface="メイリオ"/>
                <a:ea typeface="メイリオ"/>
              </a:rPr>
              <a:t>約</a:t>
            </a:r>
            <a:r>
              <a:rPr lang="en-US" altLang="ja-JP" sz="1200" b="0">
                <a:solidFill>
                  <a:srgbClr val="0000FF"/>
                </a:solidFill>
                <a:latin typeface="メイリオ"/>
                <a:ea typeface="メイリオ"/>
              </a:rPr>
              <a:t>200</a:t>
            </a:r>
            <a:r>
              <a:rPr lang="ja-JP" altLang="en-US" sz="1200" b="0">
                <a:solidFill>
                  <a:srgbClr val="0000FF"/>
                </a:solidFill>
                <a:latin typeface="メイリオ"/>
                <a:ea typeface="メイリオ"/>
              </a:rPr>
              <a:t>字＋</a:t>
            </a:r>
            <a:r>
              <a:rPr sz="1200" b="0">
                <a:solidFill>
                  <a:srgbClr val="0000FF"/>
                </a:solidFill>
                <a:latin typeface="メイリオ"/>
                <a:ea typeface="メイリオ"/>
              </a:rPr>
              <a:t>打ち手</a:t>
            </a:r>
            <a:r>
              <a:rPr lang="ja-JP" altLang="en-US" sz="1200" b="0">
                <a:solidFill>
                  <a:srgbClr val="0000FF"/>
                </a:solidFill>
                <a:latin typeface="メイリオ"/>
                <a:ea typeface="メイリオ"/>
              </a:rPr>
              <a:t> 約</a:t>
            </a:r>
            <a:r>
              <a:rPr lang="en-US" altLang="ja-JP" sz="1200" b="0">
                <a:solidFill>
                  <a:srgbClr val="0000FF"/>
                </a:solidFill>
                <a:latin typeface="メイリオ"/>
                <a:ea typeface="メイリオ"/>
              </a:rPr>
              <a:t>200</a:t>
            </a:r>
            <a:r>
              <a:rPr lang="ja-JP" altLang="en-US" sz="1200" b="0">
                <a:solidFill>
                  <a:srgbClr val="0000FF"/>
                </a:solidFill>
                <a:latin typeface="メイリオ"/>
                <a:ea typeface="メイリオ"/>
              </a:rPr>
              <a:t>字。収まらない場合は、最優先の</a:t>
            </a:r>
            <a:r>
              <a:rPr lang="en-US" altLang="ja-JP" sz="1200" b="0">
                <a:solidFill>
                  <a:srgbClr val="0000FF"/>
                </a:solidFill>
                <a:latin typeface="メイリオ"/>
                <a:ea typeface="メイリオ"/>
              </a:rPr>
              <a:t>1〜2</a:t>
            </a:r>
            <a:r>
              <a:rPr lang="ja-JP" altLang="en-US" sz="1200" b="0">
                <a:solidFill>
                  <a:srgbClr val="0000FF"/>
                </a:solidFill>
                <a:latin typeface="メイリオ"/>
                <a:ea typeface="メイリオ"/>
              </a:rPr>
              <a:t>点に絞ってください</a:t>
            </a:r>
            <a:r>
              <a:rPr sz="1200" b="0">
                <a:solidFill>
                  <a:srgbClr val="0000FF"/>
                </a:solidFill>
                <a:latin typeface="メイリオ"/>
                <a:ea typeface="メイリオ"/>
              </a:rPr>
              <a:t>。</a:t>
            </a:r>
          </a:p>
        </p:txBody>
      </p:sp>
      <p:sp>
        <p:nvSpPr>
          <p:cNvPr id="17" name="Rectangle 16"/>
          <p:cNvSpPr/>
          <p:nvPr/>
        </p:nvSpPr>
        <p:spPr>
          <a:xfrm>
            <a:off x="612648" y="1463040"/>
            <a:ext cx="10972800" cy="868680"/>
          </a:xfrm>
          <a:prstGeom prst="rect">
            <a:avLst/>
          </a:prstGeom>
          <a:solidFill>
            <a:schemeClr val="accent1">
              <a:lumMod val="15000"/>
              <a:lumOff val="8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rtlCol="0" anchor="ctr"/>
          <a:lstStyle/>
          <a:p>
            <a:pPr algn="l"/>
            <a:r>
              <a:rPr sz="1200" b="0" dirty="0" err="1">
                <a:solidFill>
                  <a:srgbClr val="0000FF"/>
                </a:solidFill>
                <a:latin typeface="メイリオ"/>
                <a:ea typeface="メイリオ"/>
              </a:rPr>
              <a:t>観点の例（フォームの例示</a:t>
            </a:r>
            <a:r>
              <a:rPr sz="1200" b="0" dirty="0">
                <a:solidFill>
                  <a:srgbClr val="0000FF"/>
                </a:solidFill>
                <a:latin typeface="メイリオ"/>
                <a:ea typeface="メイリオ"/>
              </a:rPr>
              <a:t>）：</a:t>
            </a:r>
            <a:r>
              <a:rPr sz="1200" b="0" dirty="0" err="1">
                <a:solidFill>
                  <a:srgbClr val="0000FF"/>
                </a:solidFill>
                <a:latin typeface="メイリオ"/>
                <a:ea typeface="メイリオ"/>
              </a:rPr>
              <a:t>技術開発／顧客獲得／収益化／法規制／データ取得／資金調達／パートナー開拓／運営体制</a:t>
            </a:r>
            <a:endParaRPr sz="1200" b="0" dirty="0">
              <a:solidFill>
                <a:srgbClr val="0000FF"/>
              </a:solidFill>
              <a:latin typeface="メイリオ"/>
              <a:ea typeface="メイリオ"/>
            </a:endParaRPr>
          </a:p>
        </p:txBody>
      </p:sp>
    </p:spTree>
    <p:extLst>
      <p:ext uri="{BB962C8B-B14F-4D97-AF65-F5344CB8AC3E}">
        <p14:creationId xmlns:p14="http://schemas.microsoft.com/office/powerpoint/2010/main" val="396168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182880"/>
            <a:ext cx="10972800" cy="502920"/>
          </a:xfrm>
        </p:spPr>
        <p:txBody>
          <a:bodyPr wrap="square" lIns="45720" tIns="18288" rIns="45720" bIns="18288" anchor="ctr">
            <a:noAutofit/>
          </a:bodyPr>
          <a:lstStyle/>
          <a:p>
            <a:pPr marL="0" indent="0" algn="l">
              <a:buNone/>
            </a:pPr>
            <a:r>
              <a:rPr lang="zh-TW" altLang="en-US" sz="2400" b="0">
                <a:solidFill>
                  <a:srgbClr val="000000"/>
                </a:solidFill>
                <a:latin typeface="メイリオ"/>
                <a:ea typeface="メイリオ"/>
              </a:rPr>
              <a:t>メモ欄　自由記載（任意）</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9</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5" name="コンテンツ プレースホルダー 2">
            <a:extLst>
              <a:ext uri="{FF2B5EF4-FFF2-40B4-BE49-F238E27FC236}">
                <a16:creationId xmlns:a16="http://schemas.microsoft.com/office/drawing/2014/main" id="{615C71FC-3C5A-0540-ED2A-F6C2932F5B41}"/>
              </a:ext>
            </a:extLst>
          </p:cNvPr>
          <p:cNvSpPr txBox="1">
            <a:spLocks/>
          </p:cNvSpPr>
          <p:nvPr/>
        </p:nvSpPr>
        <p:spPr>
          <a:xfrm>
            <a:off x="612648" y="777240"/>
            <a:ext cx="10972800" cy="640080"/>
          </a:xfrm>
          <a:prstGeom prst="rect">
            <a:avLst/>
          </a:prstGeom>
        </p:spPr>
        <p:txBody>
          <a:bodyPr vert="horz" wrap="square" lIns="45720" tIns="18288" rIns="45720" bIns="18288" rtlCol="0">
            <a:noAutofit/>
          </a:bodyPr>
          <a:lstStyle>
            <a:lvl1pPr marL="342908" indent="-342908" algn="l" defTabSz="9144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69" indent="-285757" algn="l" defTabSz="9144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29" indent="-228606" algn="l" defTabSz="9144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41"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52"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63"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75"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98"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l">
              <a:buNone/>
            </a:pPr>
            <a:r>
              <a:rPr lang="ja-JP" altLang="en-US" sz="1400" b="0">
                <a:solidFill>
                  <a:srgbClr val="0000FF"/>
                </a:solidFill>
                <a:latin typeface="メイリオ"/>
                <a:ea typeface="メイリオ"/>
              </a:rPr>
              <a:t>ターゲット、サービスメニュー、事業見通し、競合優位性、事業体制など、上の項目に収まらない考えを自由に書き出してください。</a:t>
            </a:r>
          </a:p>
        </p:txBody>
      </p:sp>
      <p:sp>
        <p:nvSpPr>
          <p:cNvPr id="6" name="Rectangle 5"/>
          <p:cNvSpPr/>
          <p:nvPr/>
        </p:nvSpPr>
        <p:spPr>
          <a:xfrm>
            <a:off x="612648" y="1508760"/>
            <a:ext cx="10972800" cy="41148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27432" bIns="27432" rtlCol="0" anchor="ctr">
            <a:noAutofit/>
          </a:bodyPr>
          <a:lstStyle/>
          <a:p>
            <a:pPr marL="0" indent="0" algn="l">
              <a:buNone/>
            </a:pPr>
            <a:r>
              <a:rPr lang="ja-JP" altLang="en-US" sz="1400" b="1">
                <a:solidFill>
                  <a:srgbClr val="FFFFFF"/>
                </a:solidFill>
                <a:latin typeface="メイリオ"/>
                <a:ea typeface="メイリオ"/>
              </a:rPr>
              <a:t>メモ</a:t>
            </a:r>
            <a:r>
              <a:rPr sz="1400" b="1">
                <a:solidFill>
                  <a:srgbClr val="FFFFFF"/>
                </a:solidFill>
                <a:latin typeface="メイリオ"/>
                <a:ea typeface="メイリオ"/>
              </a:rPr>
              <a:t>（任意）</a:t>
            </a:r>
            <a:r>
              <a:rPr lang="ja-JP" altLang="en-US" sz="1400" b="1">
                <a:solidFill>
                  <a:srgbClr val="FFFFFF"/>
                </a:solidFill>
                <a:latin typeface="メイリオ"/>
                <a:ea typeface="メイリオ"/>
              </a:rPr>
              <a:t>　</a:t>
            </a:r>
            <a:r>
              <a:rPr lang="en-US" altLang="ja-JP" sz="1400" b="1">
                <a:solidFill>
                  <a:srgbClr val="FFFFFF"/>
                </a:solidFill>
                <a:latin typeface="メイリオ"/>
                <a:ea typeface="メイリオ"/>
              </a:rPr>
              <a:t>※</a:t>
            </a:r>
            <a:r>
              <a:rPr lang="ja-JP" altLang="en-US" sz="1400" b="1">
                <a:solidFill>
                  <a:srgbClr val="FFFFFF"/>
                </a:solidFill>
                <a:latin typeface="メイリオ"/>
                <a:ea typeface="メイリオ"/>
              </a:rPr>
              <a:t>フォーム入力や補足資料づくりの下書きに使えます</a:t>
            </a:r>
          </a:p>
        </p:txBody>
      </p:sp>
      <p:sp>
        <p:nvSpPr>
          <p:cNvPr id="7" name="Rectangle 6"/>
          <p:cNvSpPr/>
          <p:nvPr/>
        </p:nvSpPr>
        <p:spPr>
          <a:xfrm>
            <a:off x="612648" y="1920240"/>
            <a:ext cx="10972800" cy="4206240"/>
          </a:xfrm>
          <a:prstGeom prst="rect">
            <a:avLst/>
          </a:prstGeom>
          <a:solidFill>
            <a:srgbClr val="FFFFFF"/>
          </a:solidFill>
          <a:ln w="19050">
            <a:solidFill>
              <a:schemeClr val="tx2"/>
            </a:solidFill>
          </a:ln>
          <a:effectLst/>
        </p:spPr>
        <p:style>
          <a:lnRef idx="1">
            <a:schemeClr val="accent1"/>
          </a:lnRef>
          <a:fillRef idx="3">
            <a:schemeClr val="accent1"/>
          </a:fillRef>
          <a:effectRef idx="2">
            <a:schemeClr val="accent1"/>
          </a:effectRef>
          <a:fontRef idx="minor">
            <a:schemeClr val="lt1"/>
          </a:fontRef>
        </p:style>
        <p:txBody>
          <a:bodyPr wrap="square" lIns="182880" tIns="137160" rIns="182880" bIns="91440" rtlCol="0" anchor="t">
            <a:noAutofit/>
          </a:bodyPr>
          <a:lstStyle/>
          <a:p>
            <a:pPr marL="0" indent="0" algn="l">
              <a:buNone/>
            </a:pPr>
            <a:r>
              <a:rPr sz="1400" b="0">
                <a:solidFill>
                  <a:srgbClr val="0000FF"/>
                </a:solidFill>
                <a:latin typeface="メイリオ"/>
                <a:ea typeface="メイリオ"/>
              </a:rPr>
              <a:t>（ここに記入）</a:t>
            </a:r>
            <a:endParaRPr lang="ja-JP" altLang="en-US" sz="1400" b="0">
              <a:solidFill>
                <a:srgbClr val="0000FF"/>
              </a:solidFill>
              <a:latin typeface="メイリオ"/>
              <a:ea typeface="メイリオ"/>
            </a:endParaRPr>
          </a:p>
        </p:txBody>
      </p:sp>
    </p:spTree>
    <p:extLst>
      <p:ext uri="{BB962C8B-B14F-4D97-AF65-F5344CB8AC3E}">
        <p14:creationId xmlns:p14="http://schemas.microsoft.com/office/powerpoint/2010/main" val="37561089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プレゼンテーション1" id="{5EAABF09-B5EF-4F09-BA7D-38EF9227CC03}" vid="{627B1DD6-4A57-4F26-B2A3-7698717E4035}"/>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32C4CF423079A4A87B6DA9B117FAAB8" ma:contentTypeVersion="8" ma:contentTypeDescription="新しいドキュメントを作成します。" ma:contentTypeScope="" ma:versionID="925af8f98b3fa89a3c0226d37bd71bab">
  <xsd:schema xmlns:xsd="http://www.w3.org/2001/XMLSchema" xmlns:xs="http://www.w3.org/2001/XMLSchema" xmlns:p="http://schemas.microsoft.com/office/2006/metadata/properties" xmlns:ns2="01c7d2bf-63dd-49ab-8dbd-5d09c9e05551" targetNamespace="http://schemas.microsoft.com/office/2006/metadata/properties" ma:root="true" ma:fieldsID="5f8dac752d9fb52c83ebd4ff23350bb0" ns2:_="">
    <xsd:import namespace="01c7d2bf-63dd-49ab-8dbd-5d09c9e0555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c7d2bf-63dd-49ab-8dbd-5d09c9e055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8c27c71d-d095-4a16-8cd2-9c83b2cc1137"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1c7d2bf-63dd-49ab-8dbd-5d09c9e0555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0F00BA3-ED96-4625-B138-EA6D619BCAE5}"/>
</file>

<file path=customXml/itemProps2.xml><?xml version="1.0" encoding="utf-8"?>
<ds:datastoreItem xmlns:ds="http://schemas.openxmlformats.org/officeDocument/2006/customXml" ds:itemID="{F27BD96A-E504-4823-9137-B3A70626B377}">
  <ds:schemaRefs>
    <ds:schemaRef ds:uri="http://schemas.microsoft.com/sharepoint/v3/contenttype/forms"/>
  </ds:schemaRefs>
</ds:datastoreItem>
</file>

<file path=customXml/itemProps3.xml><?xml version="1.0" encoding="utf-8"?>
<ds:datastoreItem xmlns:ds="http://schemas.openxmlformats.org/officeDocument/2006/customXml" ds:itemID="{C4C295A0-3743-4351-8DEE-FC112D40215D}">
  <ds:schemaRefs>
    <ds:schemaRef ds:uri="http://www.w3.org/XML/1998/namespace"/>
    <ds:schemaRef ds:uri="http://schemas.microsoft.com/office/2006/documentManagement/types"/>
    <ds:schemaRef ds:uri="http://schemas.microsoft.com/office/infopath/2007/PartnerControls"/>
    <ds:schemaRef ds:uri="http://purl.org/dc/dcmitype/"/>
    <ds:schemaRef ds:uri="http://purl.org/dc/elements/1.1/"/>
    <ds:schemaRef ds:uri="http://purl.org/dc/terms/"/>
    <ds:schemaRef ds:uri="http://schemas.microsoft.com/office/2006/metadata/properties"/>
    <ds:schemaRef ds:uri="http://schemas.openxmlformats.org/package/2006/metadata/core-properties"/>
    <ds:schemaRef ds:uri="933d7888-ae0b-400b-8138-25b1de5c654f"/>
    <ds:schemaRef ds:uri="54e3ea58-5419-4728-a32d-ba4b68dc0db0"/>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DTテンプレート（global）</Template>
  <TotalTime>0</TotalTime>
  <Words>1083</Words>
  <Application>Microsoft Office PowerPoint</Application>
  <PresentationFormat>ワイド画面</PresentationFormat>
  <Paragraphs>141</Paragraphs>
  <Slides>9</Slides>
  <Notes>0</Notes>
  <HiddenSlides>0</HiddenSlides>
  <MMClips>0</MMClips>
  <ScaleCrop>false</ScaleCrop>
  <HeadingPairs>
    <vt:vector size="8" baseType="variant">
      <vt:variant>
        <vt:lpstr>使用されているフォント</vt:lpstr>
      </vt:variant>
      <vt:variant>
        <vt:i4>6</vt:i4>
      </vt:variant>
      <vt:variant>
        <vt:lpstr>テーマ</vt:lpstr>
      </vt:variant>
      <vt:variant>
        <vt:i4>2</vt:i4>
      </vt:variant>
      <vt:variant>
        <vt:lpstr>埋め込まれた OLE サーバー</vt:lpstr>
      </vt:variant>
      <vt:variant>
        <vt:i4>1</vt:i4>
      </vt:variant>
      <vt:variant>
        <vt:lpstr>スライド タイトル</vt:lpstr>
      </vt:variant>
      <vt:variant>
        <vt:i4>9</vt:i4>
      </vt:variant>
    </vt:vector>
  </HeadingPairs>
  <TitlesOfParts>
    <vt:vector size="18" baseType="lpstr">
      <vt:lpstr>メイリオ</vt:lpstr>
      <vt:lpstr>Arial</vt:lpstr>
      <vt:lpstr>Calibri</vt:lpstr>
      <vt:lpstr>Calibri Light</vt:lpstr>
      <vt:lpstr>Verdana</vt:lpstr>
      <vt:lpstr>Wingdings</vt:lpstr>
      <vt:lpstr>DT Template_A4_J_202201</vt:lpstr>
      <vt:lpstr>Office ​​テーマ</vt:lpstr>
      <vt:lpstr>think-cell スライド</vt:lpstr>
      <vt:lpstr>【提案タイトル(50文字以内)】</vt:lpstr>
      <vt:lpstr>アイデア全体マップ　― 応募フォーム5項目の全体像</vt:lpstr>
      <vt:lpstr>①と④のすみ分け　― 困りごとの話は①、解決を求める顧客の話は④</vt:lpstr>
      <vt:lpstr>① 解決したい課題・対象</vt:lpstr>
      <vt:lpstr>② アイデア・サービス内容</vt:lpstr>
      <vt:lpstr>③ 課題に着目した背景・きっかけ</vt:lpstr>
      <vt:lpstr>④ 市場・顧客ニーズ（構造化）</vt:lpstr>
      <vt:lpstr>⑤ 事業化・成長に向けた課題（構造化）</vt:lpstr>
      <vt:lpstr>メモ欄　自由記載（任意）</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2024-05-08T02:07:07Z</dcterms:created>
  <dcterms:modified xsi:type="dcterms:W3CDTF">2026-10-29T10:24:59Z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2024-05-08T04:00:47Z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92ca94d3-52ae-4777-9bfd-c3790fef188c</vt:lpwstr>
  </property>
  <property fmtid="{D5CDD505-2E9C-101B-9397-08002B2CF9AE}" pid="8" name="MSIP_Label_ea60d57e-af5b-4752-ac57-3e4f28ca11dc_ContentBits">
    <vt:lpwstr>0</vt:lpwstr>
  </property>
  <property fmtid="{D5CDD505-2E9C-101B-9397-08002B2CF9AE}" pid="9" name="ContentTypeId">
    <vt:lpwstr>0x010100532C4CF423079A4A87B6DA9B117FAAB8</vt:lpwstr>
  </property>
  <property fmtid="{D5CDD505-2E9C-101B-9397-08002B2CF9AE}" pid="10" name="MediaServiceImageTags">
    <vt:lpwstr/>
  </property>
</Properties>
</file>